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ar/" TargetMode="External"/><Relationship Id="rId4" Type="http://schemas.openxmlformats.org/officeDocument/2006/relationships/hyperlink" Target="https://holep.icua.es/ar.html" TargetMode="External"/><Relationship Id="rId5" Type="http://schemas.openxmlformats.org/officeDocument/2006/relationships/hyperlink" Target="https://holep.icua.es/videos/ar/" TargetMode="External"/><Relationship Id="rId6" Type="http://schemas.openxmlformats.org/officeDocument/2006/relationships/hyperlink" Target="https://holep.icua.es/maktab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502920"/>
            <a:ext cx="2678249" cy="502920"/>
          </a:xfrm>
          <a:prstGeom prst="rect">
            <a:avLst/>
          </a:prstGeom>
        </p:spPr>
      </p:pic>
      <p:sp>
        <p:nvSpPr>
          <p:cNvPr id="3" name="TextBox 2"/>
          <p:cNvSpPr txBox="1"/>
          <p:nvPr/>
        </p:nvSpPr>
        <p:spPr>
          <a:xfrm>
            <a:off x="548640" y="1417320"/>
            <a:ext cx="10515600" cy="274320"/>
          </a:xfrm>
          <a:prstGeom prst="rect">
            <a:avLst/>
          </a:prstGeom>
          <a:noFill/>
        </p:spPr>
        <p:txBody>
          <a:bodyPr wrap="square" anchor="t" lIns="0" rIns="0" tIns="0" bIns="0">
            <a:spAutoFit/>
          </a:bodyPr>
          <a:lstStyle/>
          <a:p>
            <a:pPr algn="r" rtl="1">
              <a:lnSpc>
                <a:spcPct val="110000"/>
              </a:lnSpc>
              <a:spcAft>
                <a:spcPts val="0"/>
              </a:spcAft>
            </a:pPr>
            <a:r>
              <a:rPr sz="1300" b="1" lang="ar-SA">
                <a:solidFill>
                  <a:srgbClr val="007A78"/>
                </a:solidFill>
                <a:latin typeface="Montserrat"/>
                <a:ea typeface="Montserrat"/>
                <a:cs typeface="Arial"/>
              </a:rPr>
              <a:t>الاستقلال عن الحجم</a:t>
            </a:r>
          </a:p>
        </p:txBody>
      </p:sp>
      <p:sp>
        <p:nvSpPr>
          <p:cNvPr id="4" name="TextBox 3"/>
          <p:cNvSpPr txBox="1"/>
          <p:nvPr/>
        </p:nvSpPr>
        <p:spPr>
          <a:xfrm>
            <a:off x="548640" y="1783080"/>
            <a:ext cx="11064240" cy="2103120"/>
          </a:xfrm>
          <a:prstGeom prst="rect">
            <a:avLst/>
          </a:prstGeom>
          <a:noFill/>
        </p:spPr>
        <p:txBody>
          <a:bodyPr wrap="square" anchor="t" lIns="0" rIns="0" tIns="0" bIns="0">
            <a:spAutoFit/>
          </a:bodyPr>
          <a:lstStyle/>
          <a:p>
            <a:pPr algn="r" rtl="1">
              <a:lnSpc>
                <a:spcPct val="110000"/>
              </a:lnSpc>
              <a:spcAft>
                <a:spcPts val="200"/>
              </a:spcAft>
            </a:pPr>
            <a:r>
              <a:rPr sz="3000" b="0" lang="ar-SA">
                <a:solidFill>
                  <a:srgbClr val="3C3D40"/>
                </a:solidFill>
                <a:latin typeface="Montserrat"/>
                <a:ea typeface="Montserrat"/>
                <a:cs typeface="Arial"/>
              </a:rPr>
              <a:t>يزداد الحجم بالتكعيب.</a:t>
            </a:r>
          </a:p>
          <a:p>
            <a:pPr algn="r" rtl="1">
              <a:lnSpc>
                <a:spcPct val="110000"/>
              </a:lnSpc>
              <a:spcAft>
                <a:spcPts val="0"/>
              </a:spcAft>
            </a:pPr>
            <a:r>
              <a:rPr sz="3000" b="1" lang="ar-SA">
                <a:solidFill>
                  <a:srgbClr val="007A78"/>
                </a:solidFill>
                <a:latin typeface="Montserrat"/>
                <a:ea typeface="Montserrat"/>
                <a:cs typeface="Arial"/>
              </a:rPr>
              <a:t>أما مستوى الاستئصال بالتقشير فيزداد بالتربيع فقط.</a:t>
            </a:r>
          </a:p>
        </p:txBody>
      </p:sp>
      <p:sp>
        <p:nvSpPr>
          <p:cNvPr id="5" name="TextBox 4"/>
          <p:cNvSpPr txBox="1"/>
          <p:nvPr/>
        </p:nvSpPr>
        <p:spPr>
          <a:xfrm>
            <a:off x="548640" y="4023360"/>
            <a:ext cx="10058400" cy="1097280"/>
          </a:xfrm>
          <a:prstGeom prst="rect">
            <a:avLst/>
          </a:prstGeom>
          <a:noFill/>
        </p:spPr>
        <p:txBody>
          <a:bodyPr wrap="square" anchor="t" lIns="0" rIns="0" tIns="0" bIns="0">
            <a:spAutoFit/>
          </a:bodyPr>
          <a:lstStyle/>
          <a:p>
            <a:pPr algn="r" rtl="1">
              <a:lnSpc>
                <a:spcPct val="125000"/>
              </a:lnSpc>
              <a:spcAft>
                <a:spcPts val="0"/>
              </a:spcAft>
            </a:pPr>
            <a:r>
              <a:rPr sz="1500" b="0" lang="ar-SA">
                <a:solidFill>
                  <a:srgbClr val="75767A"/>
                </a:solidFill>
                <a:latin typeface="Montserrat"/>
                <a:ea typeface="Montserrat"/>
                <a:cs typeface="Arial"/>
              </a:rPr>
              <a:t>في HoLEP يجري الاستئصال بالتقشير على السطح الذي يفصل الورم الغدي عن المحفظة الجراحية. ويزداد هذا السطح أبطأ بكثير من الحجم، ولذلك يمكن تقشير بروستاتا حجمها 500 cc بالمنظار نفسه المستخدم لبروستاتا حجمها 30 cc.</a:t>
            </a:r>
          </a:p>
        </p:txBody>
      </p:sp>
      <p:sp>
        <p:nvSpPr>
          <p:cNvPr id="6" name="Rectangle 5"/>
          <p:cNvSpPr/>
          <p:nvPr/>
        </p:nvSpPr>
        <p:spPr>
          <a:xfrm>
            <a:off x="0" y="5257800"/>
            <a:ext cx="12191695" cy="160020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486400"/>
            <a:ext cx="7772400" cy="1097280"/>
          </a:xfrm>
          <a:prstGeom prst="rect">
            <a:avLst/>
          </a:prstGeom>
          <a:noFill/>
        </p:spPr>
        <p:txBody>
          <a:bodyPr wrap="square" anchor="t" lIns="0" rIns="0" tIns="0" bIns="0">
            <a:spAutoFit/>
          </a:bodyPr>
          <a:lstStyle/>
          <a:p>
            <a:pPr algn="l">
              <a:lnSpc>
                <a:spcPct val="110000"/>
              </a:lnSpc>
              <a:spcAft>
                <a:spcPts val="400"/>
              </a:spcAft>
            </a:pPr>
            <a:r>
              <a:rPr sz="1800" b="1">
                <a:solidFill>
                  <a:srgbClr val="FFFFFF"/>
                </a:solidFill>
                <a:latin typeface="Montserrat"/>
                <a:ea typeface="Montserrat"/>
                <a:cs typeface="Arial"/>
              </a:rPr>
              <a:t>Dr. Fernando Gómez Sancha</a:t>
            </a:r>
          </a:p>
          <a:p>
            <a:pPr algn="l">
              <a:lnSpc>
                <a:spcPct val="110000"/>
              </a:lnSpc>
              <a:spcAft>
                <a:spcPts val="0"/>
              </a:spcAft>
            </a:pPr>
            <a:r>
              <a:rPr sz="1300" b="0">
                <a:solidFill>
                  <a:srgbClr val="FFFFFF"/>
                </a:solidFill>
                <a:latin typeface="Montserrat"/>
                <a:ea typeface="Montserrat"/>
                <a:cs typeface="Arial"/>
              </a:rPr>
              <a:t>Instituto de Cirugía Urológica Avanzada · ICUA · Madrid</a:t>
            </a:r>
          </a:p>
        </p:txBody>
      </p:sp>
      <p:sp>
        <p:nvSpPr>
          <p:cNvPr id="8" name="TextBox 7"/>
          <p:cNvSpPr txBox="1"/>
          <p:nvPr/>
        </p:nvSpPr>
        <p:spPr>
          <a:xfrm>
            <a:off x="7863840" y="5486400"/>
            <a:ext cx="3794760" cy="1097280"/>
          </a:xfrm>
          <a:prstGeom prst="rect">
            <a:avLst/>
          </a:prstGeom>
          <a:noFill/>
        </p:spPr>
        <p:txBody>
          <a:bodyPr wrap="square" anchor="t" lIns="0" rIns="0" tIns="0" bIns="0">
            <a:spAutoFit/>
          </a:bodyPr>
          <a:lstStyle/>
          <a:p>
            <a:pPr algn="r" rtl="1">
              <a:lnSpc>
                <a:spcPct val="110000"/>
              </a:lnSpc>
              <a:spcAft>
                <a:spcPts val="400"/>
              </a:spcAft>
            </a:pPr>
            <a:r>
              <a:rPr sz="1400" b="1">
                <a:solidFill>
                  <a:srgbClr val="FFFFFF"/>
                </a:solidFill>
                <a:hlinkClick r:id="rId3"/>
                <a:latin typeface="Montserrat"/>
                <a:ea typeface="Montserrat"/>
                <a:cs typeface="Arial"/>
              </a:rPr>
              <a:t>https://holep.icua.es/3d/ar/</a:t>
            </a:r>
          </a:p>
          <a:p>
            <a:pPr algn="r" rtl="1">
              <a:lnSpc>
                <a:spcPct val="110000"/>
              </a:lnSpc>
              <a:spcAft>
                <a:spcPts val="0"/>
              </a:spcAft>
            </a:pPr>
            <a:r>
              <a:rPr sz="1000" b="0" lang="ar-SA">
                <a:solidFill>
                  <a:srgbClr val="FFFFFF"/>
                </a:solidFill>
                <a:latin typeface="Montserrat"/>
                <a:ea typeface="Montserrat"/>
                <a:cs typeface="Arial"/>
              </a:rPr>
              <a:t>مجانية للاستخدام التعليمي والتوعوي مع ذكر المصدر: ICUA · holep.icua.es/3d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007A78"/>
                </a:solidFill>
                <a:latin typeface="Montserrat"/>
                <a:ea typeface="Montserrat"/>
                <a:cs typeface="Arial"/>
              </a:rPr>
              <a:t>من 30 إلى 500 cc</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r" rtl="1">
              <a:lnSpc>
                <a:spcPct val="110000"/>
              </a:lnSpc>
              <a:spcAft>
                <a:spcPts val="0"/>
              </a:spcAft>
            </a:pPr>
            <a:r>
              <a:rPr sz="2800" b="0" lang="ar-SA">
                <a:solidFill>
                  <a:srgbClr val="3C3D40"/>
                </a:solidFill>
                <a:latin typeface="Montserrat"/>
                <a:ea typeface="Montserrat"/>
                <a:cs typeface="Arial"/>
              </a:rPr>
              <a:t>بالمقياس الحقيقي، ثلاثي الأبعاد</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Arial"/>
              </a:rPr>
              <a:t>https://holep.icua.es/3d/ar/</a:t>
            </a:r>
            <a:r>
              <a:rPr sz="900" b="0">
                <a:solidFill>
                  <a:srgbClr val="75767A"/>
                </a:solidFill>
                <a:latin typeface="Montserrat"/>
                <a:ea typeface="Montserrat"/>
                <a:cs typeface="Arial"/>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Arial"/>
              </a:rPr>
              <a:t>2 / 7</a:t>
            </a:r>
          </a:p>
        </p:txBody>
      </p:sp>
      <p:pic>
        <p:nvPicPr>
          <p:cNvPr id="8" name="Picture 7" descr="ar-sizes.png"/>
          <p:cNvPicPr>
            <a:picLocks noChangeAspect="1"/>
          </p:cNvPicPr>
          <p:nvPr/>
        </p:nvPicPr>
        <p:blipFill>
          <a:blip r:embed="rId4"/>
          <a:stretch>
            <a:fillRect/>
          </a:stretch>
        </p:blipFill>
        <p:spPr>
          <a:xfrm>
            <a:off x="548640" y="1920240"/>
            <a:ext cx="6949440" cy="3909060"/>
          </a:xfrm>
          <a:prstGeom prst="rect">
            <a:avLst/>
          </a:prstGeom>
        </p:spPr>
      </p:pic>
      <p:sp>
        <p:nvSpPr>
          <p:cNvPr id="9" name="TextBox 8"/>
          <p:cNvSpPr txBox="1"/>
          <p:nvPr/>
        </p:nvSpPr>
        <p:spPr>
          <a:xfrm>
            <a:off x="548640" y="5943600"/>
            <a:ext cx="6949440" cy="274320"/>
          </a:xfrm>
          <a:prstGeom prst="rect">
            <a:avLst/>
          </a:prstGeom>
          <a:noFill/>
        </p:spPr>
        <p:txBody>
          <a:bodyPr wrap="square" anchor="t" lIns="0" rIns="0" tIns="0" bIns="0">
            <a:spAutoFit/>
          </a:bodyPr>
          <a:lstStyle/>
          <a:p>
            <a:pPr algn="r" rtl="1">
              <a:lnSpc>
                <a:spcPct val="110000"/>
              </a:lnSpc>
              <a:spcAft>
                <a:spcPts val="0"/>
              </a:spcAft>
            </a:pPr>
            <a:r>
              <a:rPr sz="1000" b="0">
                <a:solidFill>
                  <a:srgbClr val="00A8A6"/>
                </a:solidFill>
                <a:latin typeface="Montserrat"/>
                <a:ea typeface="Montserrat"/>
                <a:cs typeface="Arial"/>
              </a:rPr>
              <a:t>■ </a:t>
            </a:r>
            <a:r>
              <a:rPr sz="1000" b="0" lang="ar-SA">
                <a:solidFill>
                  <a:srgbClr val="75767A"/>
                </a:solidFill>
                <a:latin typeface="Montserrat"/>
                <a:ea typeface="Montserrat"/>
                <a:cs typeface="Arial"/>
              </a:rPr>
              <a:t>مستوى الورم الغدي والمحفظة     </a:t>
            </a:r>
            <a:r>
              <a:rPr sz="1000" b="0">
                <a:solidFill>
                  <a:srgbClr val="B7C0C7"/>
                </a:solidFill>
                <a:latin typeface="Montserrat"/>
                <a:ea typeface="Montserrat"/>
                <a:cs typeface="Arial"/>
              </a:rPr>
              <a:t>■ </a:t>
            </a:r>
            <a:r>
              <a:rPr sz="1000" b="0" lang="ar-SA">
                <a:solidFill>
                  <a:srgbClr val="75767A"/>
                </a:solidFill>
                <a:latin typeface="Montserrat"/>
                <a:ea typeface="Montserrat"/>
                <a:cs typeface="Arial"/>
              </a:rPr>
              <a:t>المنطقة المحيطية، ≈ 20 g، لا تُستأصل     </a:t>
            </a:r>
            <a:r>
              <a:rPr sz="1000" b="0">
                <a:solidFill>
                  <a:srgbClr val="7D8893"/>
                </a:solidFill>
                <a:latin typeface="Montserrat"/>
                <a:ea typeface="Montserrat"/>
                <a:cs typeface="Arial"/>
              </a:rPr>
              <a:t>■ </a:t>
            </a:r>
            <a:r>
              <a:rPr sz="1000" b="0" lang="ar-SA">
                <a:solidFill>
                  <a:srgbClr val="75767A"/>
                </a:solidFill>
                <a:latin typeface="Montserrat"/>
                <a:ea typeface="Montserrat"/>
                <a:cs typeface="Arial"/>
              </a:rPr>
              <a:t>غمد 26 Fr</a:t>
            </a:r>
          </a:p>
        </p:txBody>
      </p:sp>
      <p:sp>
        <p:nvSpPr>
          <p:cNvPr id="10" name="TextBox 9"/>
          <p:cNvSpPr txBox="1"/>
          <p:nvPr/>
        </p:nvSpPr>
        <p:spPr>
          <a:xfrm>
            <a:off x="8641080" y="2057400"/>
            <a:ext cx="3017520" cy="566928"/>
          </a:xfrm>
          <a:prstGeom prst="rect">
            <a:avLst/>
          </a:prstGeom>
          <a:noFill/>
        </p:spPr>
        <p:txBody>
          <a:bodyPr wrap="square" anchor="t" lIns="0" rIns="0" tIns="0" bIns="0">
            <a:spAutoFit/>
          </a:bodyPr>
          <a:lstStyle/>
          <a:p>
            <a:pPr algn="r" rtl="1">
              <a:lnSpc>
                <a:spcPct val="110000"/>
              </a:lnSpc>
              <a:spcAft>
                <a:spcPts val="0"/>
              </a:spcAft>
            </a:pPr>
            <a:r>
              <a:rPr sz="3400" b="0">
                <a:solidFill>
                  <a:srgbClr val="3C3D40"/>
                </a:solidFill>
                <a:latin typeface="Montserrat"/>
                <a:ea typeface="Montserrat"/>
                <a:cs typeface="Arial"/>
              </a:rPr>
              <a:t>×48</a:t>
            </a:r>
          </a:p>
        </p:txBody>
      </p:sp>
      <p:sp>
        <p:nvSpPr>
          <p:cNvPr id="11" name="TextBox 10"/>
          <p:cNvSpPr txBox="1"/>
          <p:nvPr/>
        </p:nvSpPr>
        <p:spPr>
          <a:xfrm>
            <a:off x="8641080" y="2624328"/>
            <a:ext cx="3017520" cy="5029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75767A"/>
                </a:solidFill>
                <a:latin typeface="Montserrat"/>
                <a:ea typeface="Montserrat"/>
                <a:cs typeface="Arial"/>
              </a:rPr>
              <a:t>الورم الغدي المستأصل</a:t>
            </a:r>
          </a:p>
        </p:txBody>
      </p:sp>
      <p:sp>
        <p:nvSpPr>
          <p:cNvPr id="12" name="Rectangle 11"/>
          <p:cNvSpPr/>
          <p:nvPr/>
        </p:nvSpPr>
        <p:spPr>
          <a:xfrm>
            <a:off x="8641080" y="3136391"/>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41080" y="3383280"/>
            <a:ext cx="3017520" cy="566928"/>
          </a:xfrm>
          <a:prstGeom prst="rect">
            <a:avLst/>
          </a:prstGeom>
          <a:noFill/>
        </p:spPr>
        <p:txBody>
          <a:bodyPr wrap="square" anchor="t" lIns="0" rIns="0" tIns="0" bIns="0">
            <a:spAutoFit/>
          </a:bodyPr>
          <a:lstStyle/>
          <a:p>
            <a:pPr algn="r" rtl="1">
              <a:lnSpc>
                <a:spcPct val="110000"/>
              </a:lnSpc>
              <a:spcAft>
                <a:spcPts val="0"/>
              </a:spcAft>
            </a:pPr>
            <a:r>
              <a:rPr sz="3400" b="0">
                <a:solidFill>
                  <a:srgbClr val="007A78"/>
                </a:solidFill>
                <a:latin typeface="Montserrat"/>
                <a:ea typeface="Montserrat"/>
                <a:cs typeface="Arial"/>
              </a:rPr>
              <a:t>×13.2</a:t>
            </a:r>
          </a:p>
        </p:txBody>
      </p:sp>
      <p:sp>
        <p:nvSpPr>
          <p:cNvPr id="14" name="TextBox 13"/>
          <p:cNvSpPr txBox="1"/>
          <p:nvPr/>
        </p:nvSpPr>
        <p:spPr>
          <a:xfrm>
            <a:off x="8641080" y="3950208"/>
            <a:ext cx="3017520" cy="5029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75767A"/>
                </a:solidFill>
                <a:latin typeface="Montserrat"/>
                <a:ea typeface="Montserrat"/>
                <a:cs typeface="Arial"/>
              </a:rPr>
              <a:t>مستوى الورم الغدي والمحفظة</a:t>
            </a:r>
          </a:p>
        </p:txBody>
      </p:sp>
      <p:sp>
        <p:nvSpPr>
          <p:cNvPr id="15" name="Rectangle 14"/>
          <p:cNvSpPr/>
          <p:nvPr/>
        </p:nvSpPr>
        <p:spPr>
          <a:xfrm>
            <a:off x="8641080" y="446227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41080" y="4709160"/>
            <a:ext cx="3017520" cy="566928"/>
          </a:xfrm>
          <a:prstGeom prst="rect">
            <a:avLst/>
          </a:prstGeom>
          <a:noFill/>
        </p:spPr>
        <p:txBody>
          <a:bodyPr wrap="square" anchor="t" lIns="0" rIns="0" tIns="0" bIns="0">
            <a:spAutoFit/>
          </a:bodyPr>
          <a:lstStyle/>
          <a:p>
            <a:pPr algn="r" rtl="1">
              <a:lnSpc>
                <a:spcPct val="110000"/>
              </a:lnSpc>
              <a:spcAft>
                <a:spcPts val="0"/>
              </a:spcAft>
            </a:pPr>
            <a:r>
              <a:rPr sz="3400" b="0">
                <a:solidFill>
                  <a:srgbClr val="75767A"/>
                </a:solidFill>
                <a:latin typeface="Montserrat"/>
                <a:ea typeface="Montserrat"/>
                <a:cs typeface="Arial"/>
              </a:rPr>
              <a:t>×2.6</a:t>
            </a:r>
          </a:p>
        </p:txBody>
      </p:sp>
      <p:sp>
        <p:nvSpPr>
          <p:cNvPr id="17" name="TextBox 16"/>
          <p:cNvSpPr txBox="1"/>
          <p:nvPr/>
        </p:nvSpPr>
        <p:spPr>
          <a:xfrm>
            <a:off x="8641080" y="5276088"/>
            <a:ext cx="3017520" cy="5029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75767A"/>
                </a:solidFill>
                <a:latin typeface="Montserrat"/>
                <a:ea typeface="Montserrat"/>
                <a:cs typeface="Arial"/>
              </a:rPr>
              <a:t>القطر والطول</a:t>
            </a:r>
          </a:p>
        </p:txBody>
      </p:sp>
      <p:sp>
        <p:nvSpPr>
          <p:cNvPr id="18" name="Rectangle 17"/>
          <p:cNvSpPr/>
          <p:nvPr/>
        </p:nvSpPr>
        <p:spPr>
          <a:xfrm>
            <a:off x="8641080" y="578815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007A78"/>
                </a:solidFill>
                <a:latin typeface="Montserrat"/>
                <a:ea typeface="Montserrat"/>
                <a:cs typeface="Arial"/>
              </a:rPr>
              <a:t>الاستقلال عن الحجم</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r" rtl="1">
              <a:lnSpc>
                <a:spcPct val="110000"/>
              </a:lnSpc>
              <a:spcAft>
                <a:spcPts val="0"/>
              </a:spcAft>
            </a:pPr>
            <a:r>
              <a:rPr sz="2800" b="0" lang="ar-SA">
                <a:solidFill>
                  <a:srgbClr val="3C3D40"/>
                </a:solidFill>
                <a:latin typeface="Montserrat"/>
                <a:ea typeface="Montserrat"/>
                <a:cs typeface="Arial"/>
              </a:rPr>
              <a:t>كيف يزداد كل مقدار</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Arial"/>
              </a:rPr>
              <a:t>https://holep.icua.es/3d/ar/</a:t>
            </a:r>
            <a:r>
              <a:rPr sz="900" b="0">
                <a:solidFill>
                  <a:srgbClr val="75767A"/>
                </a:solidFill>
                <a:latin typeface="Montserrat"/>
                <a:ea typeface="Montserrat"/>
                <a:cs typeface="Arial"/>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Arial"/>
              </a:rPr>
              <a:t>3 / 7</a:t>
            </a:r>
          </a:p>
        </p:txBody>
      </p:sp>
      <p:sp>
        <p:nvSpPr>
          <p:cNvPr id="8" name="TextBox 7"/>
          <p:cNvSpPr txBox="1"/>
          <p:nvPr/>
        </p:nvSpPr>
        <p:spPr>
          <a:xfrm>
            <a:off x="548640" y="1828800"/>
            <a:ext cx="11094415" cy="548640"/>
          </a:xfrm>
          <a:prstGeom prst="rect">
            <a:avLst/>
          </a:prstGeom>
          <a:noFill/>
        </p:spPr>
        <p:txBody>
          <a:bodyPr wrap="square" anchor="t" lIns="0" rIns="0" tIns="0" bIns="0">
            <a:spAutoFit/>
          </a:bodyPr>
          <a:lstStyle/>
          <a:p>
            <a:pPr algn="r" rtl="1">
              <a:lnSpc>
                <a:spcPct val="120000"/>
              </a:lnSpc>
              <a:spcAft>
                <a:spcPts val="0"/>
              </a:spcAft>
            </a:pPr>
            <a:r>
              <a:rPr sz="1300" b="0" lang="ar-SA">
                <a:solidFill>
                  <a:srgbClr val="75767A"/>
                </a:solidFill>
                <a:latin typeface="Montserrat"/>
                <a:ea typeface="Montserrat"/>
                <a:cs typeface="Arial"/>
              </a:rPr>
              <a:t>المضاعف بالنسبة إلى بروستاتا حجمها 30 cc لا تحتوي إلا على نحو 10 cc من الورم الغدي. يرتفع الورم الغدي المستأصل بشدة، وتزداد مساحة المستوى بهدوء، ويكاد القطر لا يتغير.</a:t>
            </a:r>
          </a:p>
        </p:txBody>
      </p:sp>
      <p:pic>
        <p:nvPicPr>
          <p:cNvPr id="9" name="Picture 8" descr="ar-curve.png"/>
          <p:cNvPicPr>
            <a:picLocks noChangeAspect="1"/>
          </p:cNvPicPr>
          <p:nvPr/>
        </p:nvPicPr>
        <p:blipFill>
          <a:blip r:embed="rId4"/>
          <a:stretch>
            <a:fillRect/>
          </a:stretch>
        </p:blipFill>
        <p:spPr>
          <a:xfrm>
            <a:off x="2722727" y="2468880"/>
            <a:ext cx="6746240" cy="37947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007A78"/>
                </a:solidFill>
                <a:latin typeface="Montserrat"/>
                <a:ea typeface="Montserrat"/>
                <a:cs typeface="Arial"/>
              </a:rPr>
              <a:t>الاستقلال عن الحجم</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r" rtl="1">
              <a:lnSpc>
                <a:spcPct val="110000"/>
              </a:lnSpc>
              <a:spcAft>
                <a:spcPts val="0"/>
              </a:spcAft>
            </a:pPr>
            <a:r>
              <a:rPr sz="2800" b="0" lang="ar-SA">
                <a:solidFill>
                  <a:srgbClr val="3C3D40"/>
                </a:solidFill>
                <a:latin typeface="Montserrat"/>
                <a:ea typeface="Montserrat"/>
                <a:cs typeface="Arial"/>
              </a:rPr>
              <a:t>مساحة التسليخ لكل cc من الورم الغدي</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Arial"/>
              </a:rPr>
              <a:t>https://holep.icua.es/3d/ar/</a:t>
            </a:r>
            <a:r>
              <a:rPr sz="900" b="0">
                <a:solidFill>
                  <a:srgbClr val="75767A"/>
                </a:solidFill>
                <a:latin typeface="Montserrat"/>
                <a:ea typeface="Montserrat"/>
                <a:cs typeface="Arial"/>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Arial"/>
              </a:rPr>
              <a:t>4 / 7</a:t>
            </a:r>
          </a:p>
        </p:txBody>
      </p:sp>
      <p:sp>
        <p:nvSpPr>
          <p:cNvPr id="8" name="TextBox 7"/>
          <p:cNvSpPr txBox="1"/>
          <p:nvPr/>
        </p:nvSpPr>
        <p:spPr>
          <a:xfrm>
            <a:off x="548640" y="1828800"/>
            <a:ext cx="11094415" cy="731520"/>
          </a:xfrm>
          <a:prstGeom prst="rect">
            <a:avLst/>
          </a:prstGeom>
          <a:noFill/>
        </p:spPr>
        <p:txBody>
          <a:bodyPr wrap="square" anchor="t" lIns="0" rIns="0" tIns="0" bIns="0">
            <a:spAutoFit/>
          </a:bodyPr>
          <a:lstStyle/>
          <a:p>
            <a:pPr algn="r" rtl="1">
              <a:lnSpc>
                <a:spcPct val="120000"/>
              </a:lnSpc>
              <a:spcAft>
                <a:spcPts val="0"/>
              </a:spcAft>
            </a:pPr>
            <a:r>
              <a:rPr sz="1300" b="0" lang="ar-SA">
                <a:solidFill>
                  <a:srgbClr val="75767A"/>
                </a:solidFill>
                <a:latin typeface="Montserrat"/>
                <a:ea typeface="Montserrat"/>
                <a:cs typeface="Arial"/>
              </a:rPr>
              <a:t>كلما كبرت البروستاتا قلّت المساحة التي يجب تسليخها لكل cc يُستأصل من الورم الغدي. تحتاج غدة حجمها 500 cc إلى نحو ربع مساحة التسليخ لكل cc مقارنة بغدة حجمها 30 cc.</a:t>
            </a:r>
          </a:p>
        </p:txBody>
      </p:sp>
      <p:graphicFrame>
        <p:nvGraphicFramePr>
          <p:cNvPr id="9" name="Table 8"/>
          <p:cNvGraphicFramePr>
            <a:graphicFrameLocks noGrp="1"/>
          </p:cNvGraphicFramePr>
          <p:nvPr/>
        </p:nvGraphicFramePr>
        <p:xfrm>
          <a:off x="548640" y="2743200"/>
          <a:ext cx="11094415" cy="3200400"/>
        </p:xfrm>
        <a:graphic>
          <a:graphicData uri="http://schemas.openxmlformats.org/drawingml/2006/table">
            <a:tbl>
              <a:tblPr firstRow="1" bandRow="1">
                <a:tableStyleId>{5C22544A-7EE6-4342-B048-85BDC9FD1C3A}</a:tableStyleId>
              </a:tblPr>
              <a:tblGrid>
                <a:gridCol w="1849069"/>
                <a:gridCol w="1849069"/>
                <a:gridCol w="1849069"/>
                <a:gridCol w="1849069"/>
                <a:gridCol w="1849069"/>
                <a:gridCol w="1849070"/>
              </a:tblGrid>
              <a:tr h="457200">
                <a:tc>
                  <a:txBody>
                    <a:bodyPr/>
                    <a:lstStyle/>
                    <a:p>
                      <a:pPr algn="ctr"/>
                      <a:r>
                        <a:rPr sz="1100" b="1" lang="ar-SA">
                          <a:solidFill>
                            <a:srgbClr val="75767A"/>
                          </a:solidFill>
                          <a:latin typeface="Montserrat"/>
                          <a:ea typeface="Montserrat"/>
                          <a:cs typeface="Arial"/>
                        </a:rPr>
                        <a:t>المستوى ×</a:t>
                      </a:r>
                    </a:p>
                  </a:txBody>
                  <a:tcPr marL="91440" marR="91440" anchor="ctr">
                    <a:solidFill>
                      <a:srgbClr val="F2F5F5"/>
                    </a:solidFill>
                  </a:tcPr>
                </a:tc>
                <a:tc>
                  <a:txBody>
                    <a:bodyPr/>
                    <a:lstStyle/>
                    <a:p>
                      <a:pPr algn="ctr"/>
                      <a:r>
                        <a:rPr sz="1100" b="1" lang="ar-SA">
                          <a:solidFill>
                            <a:srgbClr val="75767A"/>
                          </a:solidFill>
                          <a:latin typeface="Montserrat"/>
                          <a:ea typeface="Montserrat"/>
                          <a:cs typeface="Arial"/>
                        </a:rPr>
                        <a:t>الورم الغدي ×</a:t>
                      </a:r>
                    </a:p>
                  </a:txBody>
                  <a:tcPr marL="91440" marR="91440" anchor="ctr">
                    <a:solidFill>
                      <a:srgbClr val="F2F5F5"/>
                    </a:solidFill>
                  </a:tcPr>
                </a:tc>
                <a:tc>
                  <a:txBody>
                    <a:bodyPr/>
                    <a:lstStyle/>
                    <a:p>
                      <a:pPr algn="ctr"/>
                      <a:r>
                        <a:rPr sz="1100" b="1" lang="ar-SA">
                          <a:solidFill>
                            <a:srgbClr val="75767A"/>
                          </a:solidFill>
                          <a:latin typeface="Montserrat"/>
                          <a:ea typeface="Montserrat"/>
                          <a:cs typeface="Arial"/>
                        </a:rPr>
                        <a:t>المساحة لكل cc من الورم الغدي</a:t>
                      </a:r>
                    </a:p>
                  </a:txBody>
                  <a:tcPr marL="91440" marR="91440" anchor="ctr">
                    <a:solidFill>
                      <a:srgbClr val="F2F5F5"/>
                    </a:solidFill>
                  </a:tcPr>
                </a:tc>
                <a:tc>
                  <a:txBody>
                    <a:bodyPr/>
                    <a:lstStyle/>
                    <a:p>
                      <a:pPr algn="ctr"/>
                      <a:r>
                        <a:rPr sz="1100" b="1" lang="ar-SA">
                          <a:solidFill>
                            <a:srgbClr val="75767A"/>
                          </a:solidFill>
                          <a:latin typeface="Montserrat"/>
                          <a:ea typeface="Montserrat"/>
                          <a:cs typeface="Arial"/>
                        </a:rPr>
                        <a:t>مساحة المستوى</a:t>
                      </a:r>
                    </a:p>
                  </a:txBody>
                  <a:tcPr marL="91440" marR="91440" anchor="ctr">
                    <a:solidFill>
                      <a:srgbClr val="F2F5F5"/>
                    </a:solidFill>
                  </a:tcPr>
                </a:tc>
                <a:tc>
                  <a:txBody>
                    <a:bodyPr/>
                    <a:lstStyle/>
                    <a:p>
                      <a:pPr algn="ctr"/>
                      <a:r>
                        <a:rPr sz="1100" b="1" lang="ar-SA">
                          <a:solidFill>
                            <a:srgbClr val="75767A"/>
                          </a:solidFill>
                          <a:latin typeface="Montserrat"/>
                          <a:ea typeface="Montserrat"/>
                          <a:cs typeface="Arial"/>
                        </a:rPr>
                        <a:t>الورم الغدي</a:t>
                      </a:r>
                    </a:p>
                  </a:txBody>
                  <a:tcPr marL="91440" marR="91440" anchor="ctr">
                    <a:solidFill>
                      <a:srgbClr val="F2F5F5"/>
                    </a:solidFill>
                  </a:tcPr>
                </a:tc>
                <a:tc>
                  <a:txBody>
                    <a:bodyPr/>
                    <a:lstStyle/>
                    <a:p>
                      <a:pPr algn="ctr"/>
                      <a:r>
                        <a:rPr sz="1100" b="1" lang="ar-SA">
                          <a:solidFill>
                            <a:srgbClr val="75767A"/>
                          </a:solidFill>
                          <a:latin typeface="Montserrat"/>
                          <a:ea typeface="Montserrat"/>
                          <a:cs typeface="Arial"/>
                        </a:rPr>
                        <a:t>الحجم الكلي</a:t>
                      </a:r>
                    </a:p>
                  </a:txBody>
                  <a:tcPr marL="91440" marR="91440" anchor="ctr">
                    <a:solidFill>
                      <a:srgbClr val="F2F5F5"/>
                    </a:solidFill>
                  </a:tcPr>
                </a:tc>
              </a:tr>
              <a:tr h="457200">
                <a:tc>
                  <a:txBody>
                    <a:bodyPr/>
                    <a:lstStyle/>
                    <a:p>
                      <a:pPr algn="ctr"/>
                      <a:r>
                        <a:rPr sz="1400" b="1">
                          <a:solidFill>
                            <a:srgbClr val="007A78"/>
                          </a:solidFill>
                          <a:latin typeface="Montserrat"/>
                          <a:ea typeface="Montserrat"/>
                          <a:cs typeface="Arial"/>
                        </a:rPr>
                        <a:t>×1.0</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×1.0</a:t>
                      </a:r>
                    </a:p>
                  </a:txBody>
                  <a:tcPr marL="91440" marR="91440" anchor="ctr">
                    <a:solidFill>
                      <a:srgbClr val="FFFFFF"/>
                    </a:solidFill>
                  </a:tcPr>
                </a:tc>
                <a:tc>
                  <a:txBody>
                    <a:bodyPr/>
                    <a:lstStyle/>
                    <a:p>
                      <a:pPr algn="ctr"/>
                      <a:r>
                        <a:rPr sz="1400" b="1">
                          <a:solidFill>
                            <a:srgbClr val="007A78"/>
                          </a:solidFill>
                          <a:latin typeface="Montserrat"/>
                          <a:ea typeface="Montserrat"/>
                          <a:cs typeface="Arial"/>
                        </a:rPr>
                        <a:t>2.26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23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10 cc</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30 cc</a:t>
                      </a:r>
                    </a:p>
                  </a:txBody>
                  <a:tcPr marL="91440" marR="91440" anchor="ctr">
                    <a:solidFill>
                      <a:srgbClr val="FFFFFF"/>
                    </a:solidFill>
                  </a:tcPr>
                </a:tc>
              </a:tr>
              <a:tr h="457200">
                <a:tc>
                  <a:txBody>
                    <a:bodyPr/>
                    <a:lstStyle/>
                    <a:p>
                      <a:pPr algn="ctr"/>
                      <a:r>
                        <a:rPr sz="1400" b="1">
                          <a:solidFill>
                            <a:srgbClr val="007A78"/>
                          </a:solidFill>
                          <a:latin typeface="Montserrat"/>
                          <a:ea typeface="Montserrat"/>
                          <a:cs typeface="Arial"/>
                        </a:rPr>
                        <a:t>×3.3</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×6.0</a:t>
                      </a:r>
                    </a:p>
                  </a:txBody>
                  <a:tcPr marL="91440" marR="91440" anchor="ctr">
                    <a:solidFill>
                      <a:srgbClr val="FFFFFF"/>
                    </a:solidFill>
                  </a:tcPr>
                </a:tc>
                <a:tc>
                  <a:txBody>
                    <a:bodyPr/>
                    <a:lstStyle/>
                    <a:p>
                      <a:pPr algn="ctr"/>
                      <a:r>
                        <a:rPr sz="1400" b="1">
                          <a:solidFill>
                            <a:srgbClr val="007A78"/>
                          </a:solidFill>
                          <a:latin typeface="Montserrat"/>
                          <a:ea typeface="Montserrat"/>
                          <a:cs typeface="Arial"/>
                        </a:rPr>
                        <a:t>1.24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74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60 cc</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80 cc</a:t>
                      </a:r>
                    </a:p>
                  </a:txBody>
                  <a:tcPr marL="91440" marR="91440" anchor="ctr">
                    <a:solidFill>
                      <a:srgbClr val="FFFFFF"/>
                    </a:solidFill>
                  </a:tcPr>
                </a:tc>
              </a:tr>
              <a:tr h="457200">
                <a:tc>
                  <a:txBody>
                    <a:bodyPr/>
                    <a:lstStyle/>
                    <a:p>
                      <a:pPr algn="ctr"/>
                      <a:r>
                        <a:rPr sz="1400" b="1">
                          <a:solidFill>
                            <a:srgbClr val="007A78"/>
                          </a:solidFill>
                          <a:latin typeface="Montserrat"/>
                          <a:ea typeface="Montserrat"/>
                          <a:cs typeface="Arial"/>
                        </a:rPr>
                        <a:t>×5.5</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×13.0</a:t>
                      </a:r>
                    </a:p>
                  </a:txBody>
                  <a:tcPr marL="91440" marR="91440" anchor="ctr">
                    <a:solidFill>
                      <a:srgbClr val="FFFFFF"/>
                    </a:solidFill>
                  </a:tcPr>
                </a:tc>
                <a:tc>
                  <a:txBody>
                    <a:bodyPr/>
                    <a:lstStyle/>
                    <a:p>
                      <a:pPr algn="ctr"/>
                      <a:r>
                        <a:rPr sz="1400" b="1">
                          <a:solidFill>
                            <a:srgbClr val="007A78"/>
                          </a:solidFill>
                          <a:latin typeface="Montserrat"/>
                          <a:ea typeface="Montserrat"/>
                          <a:cs typeface="Arial"/>
                        </a:rPr>
                        <a:t>0.96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125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130 cc</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150 cc</a:t>
                      </a:r>
                    </a:p>
                  </a:txBody>
                  <a:tcPr marL="91440" marR="91440" anchor="ctr">
                    <a:solidFill>
                      <a:srgbClr val="FFFFFF"/>
                    </a:solidFill>
                  </a:tcPr>
                </a:tc>
              </a:tr>
              <a:tr h="457200">
                <a:tc>
                  <a:txBody>
                    <a:bodyPr/>
                    <a:lstStyle/>
                    <a:p>
                      <a:pPr algn="ctr"/>
                      <a:r>
                        <a:rPr sz="1400" b="1">
                          <a:solidFill>
                            <a:srgbClr val="007A78"/>
                          </a:solidFill>
                          <a:latin typeface="Montserrat"/>
                          <a:ea typeface="Montserrat"/>
                          <a:cs typeface="Arial"/>
                        </a:rPr>
                        <a:t>×7.2</a:t>
                      </a:r>
                    </a:p>
                  </a:txBody>
                  <a:tcPr marL="91440" marR="91440" anchor="ctr">
                    <a:solidFill>
                      <a:srgbClr val="E3F4F4"/>
                    </a:solidFill>
                  </a:tcPr>
                </a:tc>
                <a:tc>
                  <a:txBody>
                    <a:bodyPr/>
                    <a:lstStyle/>
                    <a:p>
                      <a:pPr algn="ctr"/>
                      <a:r>
                        <a:rPr sz="1400" b="0">
                          <a:solidFill>
                            <a:srgbClr val="3C3D40"/>
                          </a:solidFill>
                          <a:latin typeface="Montserrat"/>
                          <a:ea typeface="Montserrat"/>
                          <a:cs typeface="Arial"/>
                        </a:rPr>
                        <a:t>×19.4</a:t>
                      </a:r>
                    </a:p>
                  </a:txBody>
                  <a:tcPr marL="91440" marR="91440" anchor="ctr">
                    <a:solidFill>
                      <a:srgbClr val="E3F4F4"/>
                    </a:solidFill>
                  </a:tcPr>
                </a:tc>
                <a:tc>
                  <a:txBody>
                    <a:bodyPr/>
                    <a:lstStyle/>
                    <a:p>
                      <a:pPr algn="ctr"/>
                      <a:r>
                        <a:rPr sz="1400" b="1">
                          <a:solidFill>
                            <a:srgbClr val="007A78"/>
                          </a:solidFill>
                          <a:latin typeface="Montserrat"/>
                          <a:ea typeface="Montserrat"/>
                          <a:cs typeface="Arial"/>
                        </a:rPr>
                        <a:t>0.84 cm²</a:t>
                      </a:r>
                    </a:p>
                  </a:txBody>
                  <a:tcPr marL="91440" marR="91440" anchor="ctr">
                    <a:solidFill>
                      <a:srgbClr val="E3F4F4"/>
                    </a:solidFill>
                  </a:tcPr>
                </a:tc>
                <a:tc>
                  <a:txBody>
                    <a:bodyPr/>
                    <a:lstStyle/>
                    <a:p>
                      <a:pPr algn="ctr"/>
                      <a:r>
                        <a:rPr sz="1400" b="0">
                          <a:solidFill>
                            <a:srgbClr val="3C3D40"/>
                          </a:solidFill>
                          <a:latin typeface="Montserrat"/>
                          <a:ea typeface="Montserrat"/>
                          <a:cs typeface="Arial"/>
                        </a:rPr>
                        <a:t>163 cm²</a:t>
                      </a:r>
                    </a:p>
                  </a:txBody>
                  <a:tcPr marL="91440" marR="91440" anchor="ctr">
                    <a:solidFill>
                      <a:srgbClr val="E3F4F4"/>
                    </a:solidFill>
                  </a:tcPr>
                </a:tc>
                <a:tc>
                  <a:txBody>
                    <a:bodyPr/>
                    <a:lstStyle/>
                    <a:p>
                      <a:pPr algn="ctr"/>
                      <a:r>
                        <a:rPr sz="1400" b="0">
                          <a:solidFill>
                            <a:srgbClr val="3C3D40"/>
                          </a:solidFill>
                          <a:latin typeface="Montserrat"/>
                          <a:ea typeface="Montserrat"/>
                          <a:cs typeface="Arial"/>
                        </a:rPr>
                        <a:t>194 cc</a:t>
                      </a:r>
                    </a:p>
                  </a:txBody>
                  <a:tcPr marL="91440" marR="91440" anchor="ctr">
                    <a:solidFill>
                      <a:srgbClr val="E3F4F4"/>
                    </a:solidFill>
                  </a:tcPr>
                </a:tc>
                <a:tc>
                  <a:txBody>
                    <a:bodyPr/>
                    <a:lstStyle/>
                    <a:p>
                      <a:pPr algn="ctr"/>
                      <a:r>
                        <a:rPr sz="1400" b="0">
                          <a:solidFill>
                            <a:srgbClr val="3C3D40"/>
                          </a:solidFill>
                          <a:latin typeface="Montserrat"/>
                          <a:ea typeface="Montserrat"/>
                          <a:cs typeface="Arial"/>
                        </a:rPr>
                        <a:t>214 cc</a:t>
                      </a:r>
                    </a:p>
                  </a:txBody>
                  <a:tcPr marL="91440" marR="91440" anchor="ctr">
                    <a:solidFill>
                      <a:srgbClr val="E3F4F4"/>
                    </a:solidFill>
                  </a:tcPr>
                </a:tc>
              </a:tr>
              <a:tr h="457200">
                <a:tc>
                  <a:txBody>
                    <a:bodyPr/>
                    <a:lstStyle/>
                    <a:p>
                      <a:pPr algn="ctr"/>
                      <a:r>
                        <a:rPr sz="1400" b="1">
                          <a:solidFill>
                            <a:srgbClr val="007A78"/>
                          </a:solidFill>
                          <a:latin typeface="Montserrat"/>
                          <a:ea typeface="Montserrat"/>
                          <a:cs typeface="Arial"/>
                        </a:rPr>
                        <a:t>×9.2</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×28.0</a:t>
                      </a:r>
                    </a:p>
                  </a:txBody>
                  <a:tcPr marL="91440" marR="91440" anchor="ctr">
                    <a:solidFill>
                      <a:srgbClr val="FFFFFF"/>
                    </a:solidFill>
                  </a:tcPr>
                </a:tc>
                <a:tc>
                  <a:txBody>
                    <a:bodyPr/>
                    <a:lstStyle/>
                    <a:p>
                      <a:pPr algn="ctr"/>
                      <a:r>
                        <a:rPr sz="1400" b="1">
                          <a:solidFill>
                            <a:srgbClr val="007A78"/>
                          </a:solidFill>
                          <a:latin typeface="Montserrat"/>
                          <a:ea typeface="Montserrat"/>
                          <a:cs typeface="Arial"/>
                        </a:rPr>
                        <a:t>0.74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208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280 cc</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300 cc</a:t>
                      </a:r>
                    </a:p>
                  </a:txBody>
                  <a:tcPr marL="91440" marR="91440" anchor="ctr">
                    <a:solidFill>
                      <a:srgbClr val="FFFFFF"/>
                    </a:solidFill>
                  </a:tcPr>
                </a:tc>
              </a:tr>
              <a:tr h="457200">
                <a:tc>
                  <a:txBody>
                    <a:bodyPr/>
                    <a:lstStyle/>
                    <a:p>
                      <a:pPr algn="ctr"/>
                      <a:r>
                        <a:rPr sz="1400" b="1">
                          <a:solidFill>
                            <a:srgbClr val="007A78"/>
                          </a:solidFill>
                          <a:latin typeface="Montserrat"/>
                          <a:ea typeface="Montserrat"/>
                          <a:cs typeface="Arial"/>
                        </a:rPr>
                        <a:t>×13.2</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×48.0</a:t>
                      </a:r>
                    </a:p>
                  </a:txBody>
                  <a:tcPr marL="91440" marR="91440" anchor="ctr">
                    <a:solidFill>
                      <a:srgbClr val="FFFFFF"/>
                    </a:solidFill>
                  </a:tcPr>
                </a:tc>
                <a:tc>
                  <a:txBody>
                    <a:bodyPr/>
                    <a:lstStyle/>
                    <a:p>
                      <a:pPr algn="ctr"/>
                      <a:r>
                        <a:rPr sz="1400" b="1">
                          <a:solidFill>
                            <a:srgbClr val="007A78"/>
                          </a:solidFill>
                          <a:latin typeface="Montserrat"/>
                          <a:ea typeface="Montserrat"/>
                          <a:cs typeface="Arial"/>
                        </a:rPr>
                        <a:t>0.62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298 cm²</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480 cc</a:t>
                      </a:r>
                    </a:p>
                  </a:txBody>
                  <a:tcPr marL="91440" marR="91440" anchor="ctr">
                    <a:solidFill>
                      <a:srgbClr val="FFFFFF"/>
                    </a:solidFill>
                  </a:tcPr>
                </a:tc>
                <a:tc>
                  <a:txBody>
                    <a:bodyPr/>
                    <a:lstStyle/>
                    <a:p>
                      <a:pPr algn="ctr"/>
                      <a:r>
                        <a:rPr sz="1400" b="0">
                          <a:solidFill>
                            <a:srgbClr val="3C3D40"/>
                          </a:solidFill>
                          <a:latin typeface="Montserrat"/>
                          <a:ea typeface="Montserrat"/>
                          <a:cs typeface="Arial"/>
                        </a:rPr>
                        <a:t>500 cc</a:t>
                      </a:r>
                    </a:p>
                  </a:txBody>
                  <a:tcPr marL="91440" marR="91440"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007A78"/>
                </a:solidFill>
                <a:latin typeface="Montserrat"/>
                <a:ea typeface="Montserrat"/>
                <a:cs typeface="Arial"/>
              </a:rPr>
              <a:t>الفص الأوسط</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r" rtl="1">
              <a:lnSpc>
                <a:spcPct val="110000"/>
              </a:lnSpc>
              <a:spcAft>
                <a:spcPts val="0"/>
              </a:spcAft>
            </a:pPr>
            <a:r>
              <a:rPr sz="2800" b="0" lang="ar-SA">
                <a:solidFill>
                  <a:srgbClr val="3C3D40"/>
                </a:solidFill>
                <a:latin typeface="Montserrat"/>
                <a:ea typeface="Montserrat"/>
                <a:cs typeface="Arial"/>
              </a:rPr>
              <a:t>الحجم الكلي والفص الأوسط</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Arial"/>
              </a:rPr>
              <a:t>https://holep.icua.es/3d/ar/</a:t>
            </a:r>
            <a:r>
              <a:rPr sz="900" b="0">
                <a:solidFill>
                  <a:srgbClr val="75767A"/>
                </a:solidFill>
                <a:latin typeface="Montserrat"/>
                <a:ea typeface="Montserrat"/>
                <a:cs typeface="Arial"/>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Arial"/>
              </a:rPr>
              <a:t>5 / 7</a:t>
            </a:r>
          </a:p>
        </p:txBody>
      </p:sp>
      <p:sp>
        <p:nvSpPr>
          <p:cNvPr id="8" name="TextBox 7"/>
          <p:cNvSpPr txBox="1"/>
          <p:nvPr/>
        </p:nvSpPr>
        <p:spPr>
          <a:xfrm>
            <a:off x="548640" y="1828800"/>
            <a:ext cx="11094415" cy="914400"/>
          </a:xfrm>
          <a:prstGeom prst="rect">
            <a:avLst/>
          </a:prstGeom>
          <a:noFill/>
        </p:spPr>
        <p:txBody>
          <a:bodyPr wrap="square" anchor="t" lIns="0" rIns="0" tIns="0" bIns="0">
            <a:spAutoFit/>
          </a:bodyPr>
          <a:lstStyle/>
          <a:p>
            <a:pPr algn="r" rtl="1">
              <a:lnSpc>
                <a:spcPct val="120000"/>
              </a:lnSpc>
              <a:spcAft>
                <a:spcPts val="0"/>
              </a:spcAft>
            </a:pPr>
            <a:r>
              <a:rPr sz="1250" b="0" lang="ar-SA">
                <a:solidFill>
                  <a:srgbClr val="75767A"/>
                </a:solidFill>
                <a:latin typeface="Montserrat"/>
                <a:ea typeface="Montserrat"/>
                <a:cs typeface="Arial"/>
              </a:rPr>
              <a:t>اختر حجم الفصين الجانبيين وحجم الفص الأوسط. ينمو الفص الأوسط نحو تجويف المثانة مغطى بالظهارة البولية، ولا يضيف إلى مستوى التسليخ إلا قاعدته عند عنق المثانة. ولذلك فإن البروستاتا ذات الفص الأوسط الكبير، عند الحجم الكلي نفسه، يكون مستوى التسليخ فيها أقل من البروستاتا التي لا فص أوسط لها.</a:t>
            </a:r>
          </a:p>
        </p:txBody>
      </p:sp>
      <p:pic>
        <p:nvPicPr>
          <p:cNvPr id="9" name="Picture 8" descr="ar-ml.png"/>
          <p:cNvPicPr>
            <a:picLocks noChangeAspect="1"/>
          </p:cNvPicPr>
          <p:nvPr/>
        </p:nvPicPr>
        <p:blipFill>
          <a:blip r:embed="rId4"/>
          <a:stretch>
            <a:fillRect/>
          </a:stretch>
        </p:blipFill>
        <p:spPr>
          <a:xfrm>
            <a:off x="548640" y="2788920"/>
            <a:ext cx="6309360" cy="3549015"/>
          </a:xfrm>
          <a:prstGeom prst="rect">
            <a:avLst/>
          </a:prstGeom>
        </p:spPr>
      </p:pic>
      <p:sp>
        <p:nvSpPr>
          <p:cNvPr id="10" name="TextBox 9"/>
          <p:cNvSpPr txBox="1"/>
          <p:nvPr/>
        </p:nvSpPr>
        <p:spPr>
          <a:xfrm>
            <a:off x="7315200" y="2880360"/>
            <a:ext cx="4297680" cy="566928"/>
          </a:xfrm>
          <a:prstGeom prst="rect">
            <a:avLst/>
          </a:prstGeom>
          <a:noFill/>
        </p:spPr>
        <p:txBody>
          <a:bodyPr wrap="square" anchor="t" lIns="0" rIns="0" tIns="0" bIns="0">
            <a:spAutoFit/>
          </a:bodyPr>
          <a:lstStyle/>
          <a:p>
            <a:pPr algn="r" rtl="1">
              <a:lnSpc>
                <a:spcPct val="110000"/>
              </a:lnSpc>
              <a:spcAft>
                <a:spcPts val="0"/>
              </a:spcAft>
            </a:pPr>
            <a:r>
              <a:rPr sz="3400" b="0">
                <a:solidFill>
                  <a:srgbClr val="007A78"/>
                </a:solidFill>
                <a:latin typeface="Montserrat"/>
                <a:ea typeface="Montserrat"/>
                <a:cs typeface="Arial"/>
              </a:rPr>
              <a:t>+4.5 cm²</a:t>
            </a:r>
          </a:p>
        </p:txBody>
      </p:sp>
      <p:sp>
        <p:nvSpPr>
          <p:cNvPr id="11" name="TextBox 10"/>
          <p:cNvSpPr txBox="1"/>
          <p:nvPr/>
        </p:nvSpPr>
        <p:spPr>
          <a:xfrm>
            <a:off x="7315200" y="3447288"/>
            <a:ext cx="4297680" cy="5029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75767A"/>
                </a:solidFill>
                <a:latin typeface="Montserrat"/>
                <a:ea typeface="Montserrat"/>
                <a:cs typeface="Arial"/>
              </a:rPr>
              <a:t>القاعدة عند العنق: مساحة التسليخ المضافة</a:t>
            </a:r>
          </a:p>
        </p:txBody>
      </p:sp>
      <p:sp>
        <p:nvSpPr>
          <p:cNvPr id="12" name="Rectangle 11"/>
          <p:cNvSpPr/>
          <p:nvPr/>
        </p:nvSpPr>
        <p:spPr>
          <a:xfrm>
            <a:off x="7315200" y="3959352"/>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4206240"/>
            <a:ext cx="4297680" cy="566928"/>
          </a:xfrm>
          <a:prstGeom prst="rect">
            <a:avLst/>
          </a:prstGeom>
          <a:noFill/>
        </p:spPr>
        <p:txBody>
          <a:bodyPr wrap="square" anchor="t" lIns="0" rIns="0" tIns="0" bIns="0">
            <a:spAutoFit/>
          </a:bodyPr>
          <a:lstStyle/>
          <a:p>
            <a:pPr algn="r" rtl="1">
              <a:lnSpc>
                <a:spcPct val="110000"/>
              </a:lnSpc>
              <a:spcAft>
                <a:spcPts val="0"/>
              </a:spcAft>
            </a:pPr>
            <a:r>
              <a:rPr sz="3400" b="0">
                <a:solidFill>
                  <a:srgbClr val="3C3D40"/>
                </a:solidFill>
                <a:latin typeface="Montserrat"/>
                <a:ea typeface="Montserrat"/>
                <a:cs typeface="Arial"/>
              </a:rPr>
              <a:t>163 → 144 cm²</a:t>
            </a:r>
          </a:p>
        </p:txBody>
      </p:sp>
      <p:sp>
        <p:nvSpPr>
          <p:cNvPr id="14" name="TextBox 13"/>
          <p:cNvSpPr txBox="1"/>
          <p:nvPr/>
        </p:nvSpPr>
        <p:spPr>
          <a:xfrm>
            <a:off x="7315200" y="4773168"/>
            <a:ext cx="4297680" cy="5029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75767A"/>
                </a:solidFill>
                <a:latin typeface="Montserrat"/>
                <a:ea typeface="Montserrat"/>
                <a:cs typeface="Arial"/>
              </a:rPr>
              <a:t>مساحة التسليخ · 214 cc</a:t>
            </a:r>
          </a:p>
        </p:txBody>
      </p:sp>
      <p:sp>
        <p:nvSpPr>
          <p:cNvPr id="15" name="Rectangle 14"/>
          <p:cNvSpPr/>
          <p:nvPr/>
        </p:nvSpPr>
        <p:spPr>
          <a:xfrm>
            <a:off x="7315200" y="5285231"/>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0" y="5486400"/>
            <a:ext cx="4297680" cy="548640"/>
          </a:xfrm>
          <a:prstGeom prst="rect">
            <a:avLst/>
          </a:prstGeom>
          <a:noFill/>
        </p:spPr>
        <p:txBody>
          <a:bodyPr wrap="square" anchor="t" lIns="0" rIns="0" tIns="0" bIns="0">
            <a:spAutoFit/>
          </a:bodyPr>
          <a:lstStyle/>
          <a:p>
            <a:pPr algn="r" rtl="1">
              <a:lnSpc>
                <a:spcPct val="110000"/>
              </a:lnSpc>
              <a:spcAft>
                <a:spcPts val="0"/>
              </a:spcAft>
            </a:pPr>
            <a:r>
              <a:rPr sz="1000" b="0">
                <a:solidFill>
                  <a:srgbClr val="D8A39C"/>
                </a:solidFill>
                <a:latin typeface="Montserrat"/>
                <a:ea typeface="Montserrat"/>
                <a:cs typeface="Arial"/>
              </a:rPr>
              <a:t>■ </a:t>
            </a:r>
            <a:r>
              <a:rPr sz="1000" b="0" lang="ar-SA">
                <a:solidFill>
                  <a:srgbClr val="75767A"/>
                </a:solidFill>
                <a:latin typeface="Montserrat"/>
                <a:ea typeface="Montserrat"/>
                <a:cs typeface="Arial"/>
              </a:rPr>
              <a:t>الفص الأوسط، مغطى بالظهارة البولية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007A78"/>
                </a:solidFill>
                <a:latin typeface="Montserrat"/>
                <a:ea typeface="Montserrat"/>
                <a:cs typeface="Arial"/>
              </a:rPr>
              <a:t>الاستقلال عن الحجم</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r" rtl="1">
              <a:lnSpc>
                <a:spcPct val="110000"/>
              </a:lnSpc>
              <a:spcAft>
                <a:spcPts val="0"/>
              </a:spcAft>
            </a:pPr>
            <a:r>
              <a:rPr sz="2800" b="0" lang="ar-SA">
                <a:solidFill>
                  <a:srgbClr val="3C3D40"/>
                </a:solidFill>
                <a:latin typeface="Montserrat"/>
                <a:ea typeface="Montserrat"/>
                <a:cs typeface="Arial"/>
              </a:rPr>
              <a:t>الطريقة والافتراضات</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Arial"/>
              </a:rPr>
              <a:t>https://holep.icua.es/3d/ar/</a:t>
            </a:r>
            <a:r>
              <a:rPr sz="900" b="0">
                <a:solidFill>
                  <a:srgbClr val="75767A"/>
                </a:solidFill>
                <a:latin typeface="Montserrat"/>
                <a:ea typeface="Montserrat"/>
                <a:cs typeface="Arial"/>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Arial"/>
              </a:rPr>
              <a:t>6 / 7</a:t>
            </a:r>
          </a:p>
        </p:txBody>
      </p:sp>
      <p:sp>
        <p:nvSpPr>
          <p:cNvPr id="8" name="TextBox 7"/>
          <p:cNvSpPr txBox="1"/>
          <p:nvPr/>
        </p:nvSpPr>
        <p:spPr>
          <a:xfrm>
            <a:off x="6324447" y="1920240"/>
            <a:ext cx="5318607" cy="1371600"/>
          </a:xfrm>
          <a:prstGeom prst="rect">
            <a:avLst/>
          </a:prstGeom>
          <a:noFill/>
        </p:spPr>
        <p:txBody>
          <a:bodyPr wrap="square" anchor="t" lIns="0" rIns="0" tIns="0" bIns="0">
            <a:spAutoFit/>
          </a:bodyPr>
          <a:lstStyle/>
          <a:p>
            <a:pPr algn="r" rtl="1">
              <a:lnSpc>
                <a:spcPct val="110000"/>
              </a:lnSpc>
              <a:spcAft>
                <a:spcPts val="300"/>
              </a:spcAft>
            </a:pPr>
            <a:r>
              <a:rPr sz="1200" b="1" lang="ar-SA">
                <a:solidFill>
                  <a:srgbClr val="007A78"/>
                </a:solidFill>
                <a:latin typeface="Montserrat"/>
                <a:ea typeface="Montserrat"/>
                <a:cs typeface="Arial"/>
              </a:rPr>
              <a:t>المنطقة المحيطية</a:t>
            </a:r>
          </a:p>
          <a:p>
            <a:pPr algn="r" rtl="1">
              <a:lnSpc>
                <a:spcPct val="115000"/>
              </a:lnSpc>
              <a:spcAft>
                <a:spcPts val="0"/>
              </a:spcAft>
            </a:pPr>
            <a:r>
              <a:rPr sz="1100" b="0" lang="ar-SA">
                <a:solidFill>
                  <a:srgbClr val="3C3D40"/>
                </a:solidFill>
                <a:latin typeface="Montserrat"/>
                <a:ea typeface="Montserrat"/>
                <a:cs typeface="Arial"/>
              </a:rPr>
              <a:t>المنطقة المحيطية، أي المحفظة الجراحية، لا تُستأصل بالتقشير. ويُفترض أن وزنها نحو 20 g في كل بروستاتا: فالورم الغدي هو الحجم الكلي ناقص 20 cc، ومستوى الاستئصال بالتقشير هو سطح هذا الورم الغدي. ولذلك فالمقارنة العادلة تكون مع الورم الغدي المستأصل، لا مع الحجم الكلي.</a:t>
            </a:r>
          </a:p>
        </p:txBody>
      </p:sp>
      <p:sp>
        <p:nvSpPr>
          <p:cNvPr id="9" name="TextBox 8"/>
          <p:cNvSpPr txBox="1"/>
          <p:nvPr/>
        </p:nvSpPr>
        <p:spPr>
          <a:xfrm>
            <a:off x="6324447" y="3337560"/>
            <a:ext cx="5318607" cy="1371600"/>
          </a:xfrm>
          <a:prstGeom prst="rect">
            <a:avLst/>
          </a:prstGeom>
          <a:noFill/>
        </p:spPr>
        <p:txBody>
          <a:bodyPr wrap="square" anchor="t" lIns="0" rIns="0" tIns="0" bIns="0">
            <a:spAutoFit/>
          </a:bodyPr>
          <a:lstStyle/>
          <a:p>
            <a:pPr algn="r" rtl="1">
              <a:lnSpc>
                <a:spcPct val="110000"/>
              </a:lnSpc>
              <a:spcAft>
                <a:spcPts val="300"/>
              </a:spcAft>
            </a:pPr>
            <a:r>
              <a:rPr sz="1200" b="1" lang="ar-SA">
                <a:solidFill>
                  <a:srgbClr val="007A78"/>
                </a:solidFill>
                <a:latin typeface="Montserrat"/>
                <a:ea typeface="Montserrat"/>
                <a:cs typeface="Arial"/>
              </a:rPr>
              <a:t>الحجم</a:t>
            </a:r>
          </a:p>
          <a:p>
            <a:pPr algn="r" rtl="1">
              <a:lnSpc>
                <a:spcPct val="115000"/>
              </a:lnSpc>
              <a:spcAft>
                <a:spcPts val="0"/>
              </a:spcAft>
            </a:pPr>
            <a:r>
              <a:rPr sz="1100" b="0" lang="ar-SA">
                <a:solidFill>
                  <a:srgbClr val="3C3D40"/>
                </a:solidFill>
                <a:latin typeface="Montserrat"/>
                <a:ea typeface="Montserrat"/>
                <a:cs typeface="Arial"/>
              </a:rPr>
              <a:t>معادلة الشكل الإهليلجي في التصوير بالموجات فوق الصوتية: V = d1 × d2 × d3 × 0.52. ولعزل أثر الحجم وحده تُستخدم البروستاتا المكافئة ذات الأقطار الثلاثة المتساوية.</a:t>
            </a:r>
          </a:p>
        </p:txBody>
      </p:sp>
      <p:sp>
        <p:nvSpPr>
          <p:cNvPr id="10" name="TextBox 9"/>
          <p:cNvSpPr txBox="1"/>
          <p:nvPr/>
        </p:nvSpPr>
        <p:spPr>
          <a:xfrm>
            <a:off x="6324447" y="4754880"/>
            <a:ext cx="5318607" cy="1371600"/>
          </a:xfrm>
          <a:prstGeom prst="rect">
            <a:avLst/>
          </a:prstGeom>
          <a:noFill/>
        </p:spPr>
        <p:txBody>
          <a:bodyPr wrap="square" anchor="t" lIns="0" rIns="0" tIns="0" bIns="0">
            <a:spAutoFit/>
          </a:bodyPr>
          <a:lstStyle/>
          <a:p>
            <a:pPr algn="r" rtl="1">
              <a:lnSpc>
                <a:spcPct val="110000"/>
              </a:lnSpc>
              <a:spcAft>
                <a:spcPts val="300"/>
              </a:spcAft>
            </a:pPr>
            <a:r>
              <a:rPr sz="1200" b="1" lang="ar-SA">
                <a:solidFill>
                  <a:srgbClr val="007A78"/>
                </a:solidFill>
                <a:latin typeface="Montserrat"/>
                <a:ea typeface="Montserrat"/>
                <a:cs typeface="Arial"/>
              </a:rPr>
              <a:t>مستوى التسليخ</a:t>
            </a:r>
          </a:p>
          <a:p>
            <a:pPr algn="r" rtl="1">
              <a:lnSpc>
                <a:spcPct val="115000"/>
              </a:lnSpc>
              <a:spcAft>
                <a:spcPts val="0"/>
              </a:spcAft>
            </a:pPr>
            <a:r>
              <a:rPr sz="1100" b="0" lang="ar-SA">
                <a:solidFill>
                  <a:srgbClr val="3C3D40"/>
                </a:solidFill>
                <a:latin typeface="Montserrat"/>
                <a:ea typeface="Montserrat"/>
                <a:cs typeface="Arial"/>
              </a:rPr>
              <a:t>يُقرَّب بمساحة سطح الورم الغدي: S = π × d². وما دام الشكل ثابتًا فإن أي مجسم يتبع القانون نفسه: تتناسب المساحة مع d² والحجم مع d³.</a:t>
            </a:r>
          </a:p>
        </p:txBody>
      </p:sp>
      <p:sp>
        <p:nvSpPr>
          <p:cNvPr id="11" name="TextBox 10"/>
          <p:cNvSpPr txBox="1"/>
          <p:nvPr/>
        </p:nvSpPr>
        <p:spPr>
          <a:xfrm>
            <a:off x="548640" y="1920240"/>
            <a:ext cx="5318607" cy="1371600"/>
          </a:xfrm>
          <a:prstGeom prst="rect">
            <a:avLst/>
          </a:prstGeom>
          <a:noFill/>
        </p:spPr>
        <p:txBody>
          <a:bodyPr wrap="square" anchor="t" lIns="0" rIns="0" tIns="0" bIns="0">
            <a:spAutoFit/>
          </a:bodyPr>
          <a:lstStyle/>
          <a:p>
            <a:pPr algn="r" rtl="1">
              <a:lnSpc>
                <a:spcPct val="110000"/>
              </a:lnSpc>
              <a:spcAft>
                <a:spcPts val="300"/>
              </a:spcAft>
            </a:pPr>
            <a:r>
              <a:rPr sz="1200" b="1" lang="ar-SA">
                <a:solidFill>
                  <a:srgbClr val="007A78"/>
                </a:solidFill>
                <a:latin typeface="Montserrat"/>
                <a:ea typeface="Montserrat"/>
                <a:cs typeface="Arial"/>
              </a:rPr>
              <a:t>حدود النموذج</a:t>
            </a:r>
          </a:p>
          <a:p>
            <a:pPr algn="r" rtl="1">
              <a:lnSpc>
                <a:spcPct val="115000"/>
              </a:lnSpc>
              <a:spcAft>
                <a:spcPts val="0"/>
              </a:spcAft>
            </a:pPr>
            <a:r>
              <a:rPr sz="1100" b="0" lang="ar-SA">
                <a:solidFill>
                  <a:srgbClr val="3C3D40"/>
                </a:solidFill>
                <a:latin typeface="Montserrat"/>
                <a:ea typeface="Montserrat"/>
                <a:cs typeface="Arial"/>
              </a:rPr>
              <a:t>كثيرًا ما تكون البروستاتا الكبيرة متطاولة وغير متناظرة، وهذا يغير الأرقام المطلقة لكنه لا يغير قانون الزيادة. أما تفتيت الأنسجة فيزداد فعلًا مع الحجم؛ وهذه الصفحة تتناول الاستئصال بالتقشير فقط.</a:t>
            </a:r>
          </a:p>
        </p:txBody>
      </p:sp>
      <p:sp>
        <p:nvSpPr>
          <p:cNvPr id="12" name="TextBox 11"/>
          <p:cNvSpPr txBox="1"/>
          <p:nvPr/>
        </p:nvSpPr>
        <p:spPr>
          <a:xfrm>
            <a:off x="548640" y="3337560"/>
            <a:ext cx="5318607" cy="1371600"/>
          </a:xfrm>
          <a:prstGeom prst="rect">
            <a:avLst/>
          </a:prstGeom>
          <a:noFill/>
        </p:spPr>
        <p:txBody>
          <a:bodyPr wrap="square" anchor="t" lIns="0" rIns="0" tIns="0" bIns="0">
            <a:spAutoFit/>
          </a:bodyPr>
          <a:lstStyle/>
          <a:p>
            <a:pPr algn="r" rtl="1">
              <a:lnSpc>
                <a:spcPct val="110000"/>
              </a:lnSpc>
              <a:spcAft>
                <a:spcPts val="300"/>
              </a:spcAft>
            </a:pPr>
            <a:r>
              <a:rPr sz="1200" b="1" lang="ar-SA">
                <a:solidFill>
                  <a:srgbClr val="007A78"/>
                </a:solidFill>
                <a:latin typeface="Montserrat"/>
                <a:ea typeface="Montserrat"/>
                <a:cs typeface="Arial"/>
              </a:rPr>
              <a:t>الفص الأوسط</a:t>
            </a:r>
          </a:p>
          <a:p>
            <a:pPr algn="r" rtl="1">
              <a:lnSpc>
                <a:spcPct val="115000"/>
              </a:lnSpc>
              <a:spcAft>
                <a:spcPts val="0"/>
              </a:spcAft>
            </a:pPr>
            <a:r>
              <a:rPr sz="1100" b="0" lang="ar-SA">
                <a:solidFill>
                  <a:srgbClr val="3C3D40"/>
                </a:solidFill>
                <a:latin typeface="Montserrat"/>
                <a:ea typeface="Montserrat"/>
                <a:cs typeface="Arial"/>
              </a:rPr>
              <a:t>كرة تبرز عبر عنق المثانة على قاعدة نصف قطرها 1.2 cm. وهذا تبسيط: ففي بعض الغدد تتسع السويقة مع زيادة الحجم. وقد يعيق الفص الأوسط الكبير رؤية عنق المثانة أو يكون قريبًا من فتحتي الحالبين؛ والنموذج يتناول مستوى التسليخ فقط.</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r" rtl="1">
              <a:lnSpc>
                <a:spcPct val="110000"/>
              </a:lnSpc>
              <a:spcAft>
                <a:spcPts val="0"/>
              </a:spcAft>
            </a:pPr>
            <a:r>
              <a:rPr sz="1100" b="1" lang="ar-SA">
                <a:solidFill>
                  <a:srgbClr val="007A78"/>
                </a:solidFill>
                <a:latin typeface="Montserrat"/>
                <a:ea typeface="Montserrat"/>
                <a:cs typeface="Arial"/>
              </a:rPr>
              <a:t>لمعرفة المزيد</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r" rtl="1">
              <a:lnSpc>
                <a:spcPct val="110000"/>
              </a:lnSpc>
              <a:spcAft>
                <a:spcPts val="0"/>
              </a:spcAft>
            </a:pPr>
            <a:r>
              <a:rPr sz="2800" b="0" lang="ar-SA">
                <a:solidFill>
                  <a:srgbClr val="3C3D40"/>
                </a:solidFill>
                <a:latin typeface="Montserrat"/>
                <a:ea typeface="Montserrat"/>
                <a:cs typeface="Arial"/>
              </a:rPr>
              <a:t>مقاطع فيديو وأدلة عن HoLEP</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Arial"/>
              </a:rPr>
              <a:t>https://holep.icua.es/3d/ar/</a:t>
            </a:r>
            <a:r>
              <a:rPr sz="900" b="0">
                <a:solidFill>
                  <a:srgbClr val="75767A"/>
                </a:solidFill>
                <a:latin typeface="Montserrat"/>
                <a:ea typeface="Montserrat"/>
                <a:cs typeface="Arial"/>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Arial"/>
              </a:rPr>
              <a:t>7 / 7</a:t>
            </a:r>
          </a:p>
        </p:txBody>
      </p:sp>
      <p:sp>
        <p:nvSpPr>
          <p:cNvPr id="8" name="TextBox 7"/>
          <p:cNvSpPr txBox="1"/>
          <p:nvPr/>
        </p:nvSpPr>
        <p:spPr>
          <a:xfrm>
            <a:off x="548640" y="1828800"/>
            <a:ext cx="11094415" cy="365760"/>
          </a:xfrm>
          <a:prstGeom prst="rect">
            <a:avLst/>
          </a:prstGeom>
          <a:noFill/>
        </p:spPr>
        <p:txBody>
          <a:bodyPr wrap="square" anchor="t" lIns="0" rIns="0" tIns="0" bIns="0">
            <a:spAutoFit/>
          </a:bodyPr>
          <a:lstStyle/>
          <a:p>
            <a:pPr algn="r" rtl="1">
              <a:lnSpc>
                <a:spcPct val="110000"/>
              </a:lnSpc>
              <a:spcAft>
                <a:spcPts val="0"/>
              </a:spcAft>
            </a:pPr>
            <a:r>
              <a:rPr sz="1300" b="0" lang="ar-SA">
                <a:solidFill>
                  <a:srgbClr val="75767A"/>
                </a:solidFill>
                <a:latin typeface="Montserrat"/>
                <a:ea typeface="Montserrat"/>
                <a:cs typeface="Arial"/>
              </a:rPr>
              <a:t>مواد ICUA للمرضى ولأطباء المسالك البولية.</a:t>
            </a:r>
          </a:p>
        </p:txBody>
      </p:sp>
      <p:sp>
        <p:nvSpPr>
          <p:cNvPr id="9" name="Rectangle 8"/>
          <p:cNvSpPr/>
          <p:nvPr/>
        </p:nvSpPr>
        <p:spPr>
          <a:xfrm>
            <a:off x="8127796"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127796"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10676" y="2606040"/>
            <a:ext cx="3149498" cy="1371600"/>
          </a:xfrm>
          <a:prstGeom prst="rect">
            <a:avLst/>
          </a:prstGeom>
          <a:noFill/>
        </p:spPr>
        <p:txBody>
          <a:bodyPr wrap="square" anchor="t" lIns="0" rIns="0" tIns="0" bIns="0">
            <a:spAutoFit/>
          </a:bodyPr>
          <a:lstStyle/>
          <a:p>
            <a:pPr algn="r" rtl="1">
              <a:lnSpc>
                <a:spcPct val="110000"/>
              </a:lnSpc>
              <a:spcAft>
                <a:spcPts val="600"/>
              </a:spcAft>
            </a:pPr>
            <a:r>
              <a:rPr sz="1500" b="1" lang="ar-SA">
                <a:solidFill>
                  <a:srgbClr val="3C3D40"/>
                </a:solidFill>
                <a:latin typeface="Montserrat"/>
                <a:ea typeface="Montserrat"/>
                <a:cs typeface="Arial"/>
              </a:rPr>
              <a:t>دليل المرضى</a:t>
            </a:r>
          </a:p>
          <a:p>
            <a:pPr algn="r" rtl="1">
              <a:lnSpc>
                <a:spcPct val="110000"/>
              </a:lnSpc>
              <a:spcAft>
                <a:spcPts val="800"/>
              </a:spcAft>
            </a:pPr>
            <a:r>
              <a:rPr sz="1100" b="0" lang="ar-SA">
                <a:solidFill>
                  <a:srgbClr val="75767A"/>
                </a:solidFill>
                <a:latin typeface="Montserrat"/>
                <a:ea typeface="Montserrat"/>
                <a:cs typeface="Arial"/>
              </a:rPr>
              <a:t>أدلة قابلة للتنزيل عن HoLEP والتعافي بعد الجراحة.</a:t>
            </a:r>
          </a:p>
          <a:p>
            <a:pPr algn="r" rtl="1">
              <a:lnSpc>
                <a:spcPct val="110000"/>
              </a:lnSpc>
              <a:spcAft>
                <a:spcPts val="0"/>
              </a:spcAft>
            </a:pPr>
            <a:r>
              <a:rPr sz="1000" b="1">
                <a:solidFill>
                  <a:srgbClr val="007A78"/>
                </a:solidFill>
                <a:hlinkClick r:id="rId4"/>
                <a:latin typeface="Montserrat"/>
                <a:ea typeface="Montserrat"/>
                <a:cs typeface="Arial"/>
              </a:rPr>
              <a:t>holep.icua.es/ar.html</a:t>
            </a:r>
          </a:p>
        </p:txBody>
      </p:sp>
      <p:sp>
        <p:nvSpPr>
          <p:cNvPr id="12" name="Rectangle 11"/>
          <p:cNvSpPr/>
          <p:nvPr/>
        </p:nvSpPr>
        <p:spPr>
          <a:xfrm>
            <a:off x="4338218"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8218"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1098" y="2606040"/>
            <a:ext cx="3149498" cy="1371600"/>
          </a:xfrm>
          <a:prstGeom prst="rect">
            <a:avLst/>
          </a:prstGeom>
          <a:noFill/>
        </p:spPr>
        <p:txBody>
          <a:bodyPr wrap="square" anchor="t" lIns="0" rIns="0" tIns="0" bIns="0">
            <a:spAutoFit/>
          </a:bodyPr>
          <a:lstStyle/>
          <a:p>
            <a:pPr algn="r" rtl="1">
              <a:lnSpc>
                <a:spcPct val="110000"/>
              </a:lnSpc>
              <a:spcAft>
                <a:spcPts val="600"/>
              </a:spcAft>
            </a:pPr>
            <a:r>
              <a:rPr sz="1500" b="1" lang="ar-SA">
                <a:solidFill>
                  <a:srgbClr val="3C3D40"/>
                </a:solidFill>
                <a:latin typeface="Montserrat"/>
                <a:ea typeface="Montserrat"/>
                <a:cs typeface="Arial"/>
              </a:rPr>
              <a:t>فيديوهات للمرضى</a:t>
            </a:r>
          </a:p>
          <a:p>
            <a:pPr algn="r" rtl="1">
              <a:lnSpc>
                <a:spcPct val="110000"/>
              </a:lnSpc>
              <a:spcAft>
                <a:spcPts val="800"/>
              </a:spcAft>
            </a:pPr>
            <a:r>
              <a:rPr sz="1100" b="0" lang="ar-SA">
                <a:solidFill>
                  <a:srgbClr val="75767A"/>
                </a:solidFill>
                <a:latin typeface="Montserrat"/>
                <a:ea typeface="Montserrat"/>
                <a:cs typeface="Arial"/>
              </a:rPr>
              <a:t>شروح موجزة عن العملية والتعافي.</a:t>
            </a:r>
          </a:p>
          <a:p>
            <a:pPr algn="r" rtl="1">
              <a:lnSpc>
                <a:spcPct val="110000"/>
              </a:lnSpc>
              <a:spcAft>
                <a:spcPts val="0"/>
              </a:spcAft>
            </a:pPr>
            <a:r>
              <a:rPr sz="1000" b="1">
                <a:solidFill>
                  <a:srgbClr val="007A78"/>
                </a:solidFill>
                <a:hlinkClick r:id="rId5"/>
                <a:latin typeface="Montserrat"/>
                <a:ea typeface="Montserrat"/>
                <a:cs typeface="Arial"/>
              </a:rPr>
              <a:t>holep.icua.es/videos/ar/</a:t>
            </a:r>
          </a:p>
        </p:txBody>
      </p:sp>
      <p:sp>
        <p:nvSpPr>
          <p:cNvPr id="15" name="Rectangle 14"/>
          <p:cNvSpPr/>
          <p:nvPr/>
        </p:nvSpPr>
        <p:spPr>
          <a:xfrm>
            <a:off x="548640"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1520" y="2606040"/>
            <a:ext cx="3149498" cy="1371600"/>
          </a:xfrm>
          <a:prstGeom prst="rect">
            <a:avLst/>
          </a:prstGeom>
          <a:noFill/>
        </p:spPr>
        <p:txBody>
          <a:bodyPr wrap="square" anchor="t" lIns="0" rIns="0" tIns="0" bIns="0">
            <a:spAutoFit/>
          </a:bodyPr>
          <a:lstStyle/>
          <a:p>
            <a:pPr algn="r" rtl="1">
              <a:lnSpc>
                <a:spcPct val="110000"/>
              </a:lnSpc>
              <a:spcAft>
                <a:spcPts val="600"/>
              </a:spcAft>
            </a:pPr>
            <a:r>
              <a:rPr sz="1500" b="1" lang="ar-SA">
                <a:solidFill>
                  <a:srgbClr val="3C3D40"/>
                </a:solidFill>
                <a:latin typeface="Montserrat"/>
                <a:ea typeface="Montserrat"/>
                <a:cs typeface="Arial"/>
              </a:rPr>
              <a:t>مكتبة فيديو En bloc HoLEP</a:t>
            </a:r>
          </a:p>
          <a:p>
            <a:pPr algn="r" rtl="1">
              <a:lnSpc>
                <a:spcPct val="110000"/>
              </a:lnSpc>
              <a:spcAft>
                <a:spcPts val="800"/>
              </a:spcAft>
            </a:pPr>
            <a:r>
              <a:rPr sz="1100" b="0" lang="ar-SA">
                <a:solidFill>
                  <a:srgbClr val="75767A"/>
                </a:solidFill>
                <a:latin typeface="Montserrat"/>
                <a:ea typeface="Montserrat"/>
                <a:cs typeface="Arial"/>
              </a:rPr>
              <a:t>مقاطع فيديو جراحية لـ HoLEP بالكتلة الواحدة، لأطباء المسالك البولية.</a:t>
            </a:r>
          </a:p>
          <a:p>
            <a:pPr algn="r" rtl="1">
              <a:lnSpc>
                <a:spcPct val="110000"/>
              </a:lnSpc>
              <a:spcAft>
                <a:spcPts val="0"/>
              </a:spcAft>
            </a:pPr>
            <a:r>
              <a:rPr sz="1000" b="1">
                <a:solidFill>
                  <a:srgbClr val="007A78"/>
                </a:solidFill>
                <a:hlinkClick r:id="rId6"/>
                <a:latin typeface="Montserrat"/>
                <a:ea typeface="Montserrat"/>
                <a:cs typeface="Arial"/>
              </a:rPr>
              <a:t>holep.icua.es/maktaba/</a:t>
            </a:r>
          </a:p>
        </p:txBody>
      </p:sp>
      <p:sp>
        <p:nvSpPr>
          <p:cNvPr id="18" name="Rectangle 17"/>
          <p:cNvSpPr/>
          <p:nvPr/>
        </p:nvSpPr>
        <p:spPr>
          <a:xfrm>
            <a:off x="548640" y="4434840"/>
            <a:ext cx="11094415" cy="109728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572000"/>
            <a:ext cx="10637215" cy="914400"/>
          </a:xfrm>
          <a:prstGeom prst="rect">
            <a:avLst/>
          </a:prstGeom>
          <a:noFill/>
        </p:spPr>
        <p:txBody>
          <a:bodyPr wrap="square" anchor="ctr" lIns="0" rIns="0" tIns="0" bIns="0">
            <a:spAutoFit/>
          </a:bodyPr>
          <a:lstStyle/>
          <a:p>
            <a:pPr algn="r" rtl="1">
              <a:lnSpc>
                <a:spcPct val="110000"/>
              </a:lnSpc>
              <a:spcAft>
                <a:spcPts val="600"/>
              </a:spcAft>
            </a:pPr>
            <a:r>
              <a:rPr sz="1300" b="1" lang="ar-SA">
                <a:solidFill>
                  <a:srgbClr val="3C3D40"/>
                </a:solidFill>
                <a:latin typeface="Montserrat"/>
                <a:ea typeface="Montserrat"/>
                <a:cs typeface="Arial"/>
              </a:rPr>
              <a:t>مادة تثقيفية مبنية على نموذج هندسي، ولا تغني عن استشارة طبيب المسالك البولية.</a:t>
            </a:r>
          </a:p>
          <a:p>
            <a:pPr algn="r" rtl="1">
              <a:lnSpc>
                <a:spcPct val="110000"/>
              </a:lnSpc>
              <a:spcAft>
                <a:spcPts val="0"/>
              </a:spcAft>
            </a:pPr>
            <a:r>
              <a:rPr sz="1100" b="0" lang="ar-SA">
                <a:solidFill>
                  <a:srgbClr val="75767A"/>
                </a:solidFill>
                <a:latin typeface="Montserrat"/>
                <a:ea typeface="Montserrat"/>
                <a:cs typeface="Arial"/>
              </a:rPr>
              <a:t>مجانية للاستخدام التعليمي والتوعوي مع ذكر المصدر: ICUA · holep.icua.es/3d</a:t>
            </a:r>
          </a:p>
        </p:txBody>
      </p:sp>
      <p:sp>
        <p:nvSpPr>
          <p:cNvPr id="20" name="TextBox 19"/>
          <p:cNvSpPr txBox="1"/>
          <p:nvPr/>
        </p:nvSpPr>
        <p:spPr>
          <a:xfrm>
            <a:off x="548640" y="5715000"/>
            <a:ext cx="11094415" cy="365760"/>
          </a:xfrm>
          <a:prstGeom prst="rect">
            <a:avLst/>
          </a:prstGeom>
          <a:noFill/>
        </p:spPr>
        <p:txBody>
          <a:bodyPr wrap="square" anchor="t" lIns="0" rIns="0" tIns="0" bIns="0">
            <a:spAutoFit/>
          </a:bodyPr>
          <a:lstStyle/>
          <a:p>
            <a:pPr algn="r" rtl="1">
              <a:lnSpc>
                <a:spcPct val="110000"/>
              </a:lnSpc>
              <a:spcAft>
                <a:spcPts val="0"/>
              </a:spcAft>
            </a:pPr>
            <a:r>
              <a:rPr sz="1400" b="1">
                <a:solidFill>
                  <a:srgbClr val="007A78"/>
                </a:solidFill>
                <a:hlinkClick r:id="rId3"/>
                <a:latin typeface="Montserrat"/>
                <a:ea typeface="Montserrat"/>
                <a:cs typeface="Arial"/>
              </a:rPr>
              <a:t>https://holep.icua.es/3d/ar/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A78"/>
      </a:hlink>
      <a:folHlink>
        <a:srgbClr val="007A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HoLEP: حجم البروستاتا ومستوى الاستئصال بالتقشير</dc:title>
  <dc:subject/>
  <dc:creator>Dr. Fernando Gómez Sancha · ICUA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ar</dc:language>
</cp:coreProperties>
</file>