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de/"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de/"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de/"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d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de/"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d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de/" TargetMode="External"/><Relationship Id="rId4" Type="http://schemas.openxmlformats.org/officeDocument/2006/relationships/hyperlink" Target="https://holep.icua.es/de.html" TargetMode="External"/><Relationship Id="rId5" Type="http://schemas.openxmlformats.org/officeDocument/2006/relationships/hyperlink" Target="https://holep.icua.es/videos/de/" TargetMode="External"/><Relationship Id="rId6" Type="http://schemas.openxmlformats.org/officeDocument/2006/relationships/hyperlink" Target="https://holep.icua.es/bibliothek/"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502920"/>
            <a:ext cx="2678249" cy="502920"/>
          </a:xfrm>
          <a:prstGeom prst="rect">
            <a:avLst/>
          </a:prstGeom>
        </p:spPr>
      </p:pic>
      <p:sp>
        <p:nvSpPr>
          <p:cNvPr id="3" name="TextBox 2"/>
          <p:cNvSpPr txBox="1"/>
          <p:nvPr/>
        </p:nvSpPr>
        <p:spPr>
          <a:xfrm>
            <a:off x="548640" y="1417320"/>
            <a:ext cx="10515600" cy="274320"/>
          </a:xfrm>
          <a:prstGeom prst="rect">
            <a:avLst/>
          </a:prstGeom>
          <a:noFill/>
        </p:spPr>
        <p:txBody>
          <a:bodyPr wrap="square" anchor="t" lIns="0" rIns="0" tIns="0" bIns="0">
            <a:spAutoFit/>
          </a:bodyPr>
          <a:lstStyle/>
          <a:p>
            <a:pPr algn="l">
              <a:lnSpc>
                <a:spcPct val="110000"/>
              </a:lnSpc>
              <a:spcAft>
                <a:spcPts val="0"/>
              </a:spcAft>
            </a:pPr>
            <a:r>
              <a:rPr sz="1300" b="1" spc="200">
                <a:solidFill>
                  <a:srgbClr val="007A78"/>
                </a:solidFill>
                <a:latin typeface="Montserrat"/>
                <a:ea typeface="Montserrat"/>
                <a:cs typeface="Montserrat"/>
              </a:rPr>
              <a:t>GRÖSSENUNABHÄNGIGKEIT</a:t>
            </a:r>
          </a:p>
        </p:txBody>
      </p:sp>
      <p:sp>
        <p:nvSpPr>
          <p:cNvPr id="4" name="TextBox 3"/>
          <p:cNvSpPr txBox="1"/>
          <p:nvPr/>
        </p:nvSpPr>
        <p:spPr>
          <a:xfrm>
            <a:off x="548640" y="1783080"/>
            <a:ext cx="11064240" cy="2103120"/>
          </a:xfrm>
          <a:prstGeom prst="rect">
            <a:avLst/>
          </a:prstGeom>
          <a:noFill/>
        </p:spPr>
        <p:txBody>
          <a:bodyPr wrap="square" anchor="t" lIns="0" rIns="0" tIns="0" bIns="0">
            <a:spAutoFit/>
          </a:bodyPr>
          <a:lstStyle/>
          <a:p>
            <a:pPr algn="l">
              <a:lnSpc>
                <a:spcPct val="110000"/>
              </a:lnSpc>
              <a:spcAft>
                <a:spcPts val="200"/>
              </a:spcAft>
            </a:pPr>
            <a:r>
              <a:rPr sz="3000" b="0">
                <a:solidFill>
                  <a:srgbClr val="3C3D40"/>
                </a:solidFill>
                <a:latin typeface="Montserrat"/>
                <a:ea typeface="Montserrat"/>
                <a:cs typeface="Montserrat"/>
              </a:rPr>
              <a:t>Das Volumen wächst kubisch.</a:t>
            </a:r>
          </a:p>
          <a:p>
            <a:pPr algn="l">
              <a:lnSpc>
                <a:spcPct val="110000"/>
              </a:lnSpc>
              <a:spcAft>
                <a:spcPts val="0"/>
              </a:spcAft>
            </a:pPr>
            <a:r>
              <a:rPr sz="3000" b="1">
                <a:solidFill>
                  <a:srgbClr val="007A78"/>
                </a:solidFill>
                <a:latin typeface="Montserrat"/>
                <a:ea typeface="Montserrat"/>
                <a:cs typeface="Montserrat"/>
              </a:rPr>
              <a:t>Die Enukleationsebene nur quadratisch.</a:t>
            </a:r>
          </a:p>
        </p:txBody>
      </p:sp>
      <p:sp>
        <p:nvSpPr>
          <p:cNvPr id="5" name="TextBox 4"/>
          <p:cNvSpPr txBox="1"/>
          <p:nvPr/>
        </p:nvSpPr>
        <p:spPr>
          <a:xfrm>
            <a:off x="548640" y="4023360"/>
            <a:ext cx="10058400" cy="1097280"/>
          </a:xfrm>
          <a:prstGeom prst="rect">
            <a:avLst/>
          </a:prstGeom>
          <a:noFill/>
        </p:spPr>
        <p:txBody>
          <a:bodyPr wrap="square" anchor="t" lIns="0" rIns="0" tIns="0" bIns="0">
            <a:spAutoFit/>
          </a:bodyPr>
          <a:lstStyle/>
          <a:p>
            <a:pPr algn="l">
              <a:lnSpc>
                <a:spcPct val="125000"/>
              </a:lnSpc>
              <a:spcAft>
                <a:spcPts val="0"/>
              </a:spcAft>
            </a:pPr>
            <a:r>
              <a:rPr sz="1500" b="0">
                <a:solidFill>
                  <a:srgbClr val="75767A"/>
                </a:solidFill>
                <a:latin typeface="Montserrat"/>
                <a:ea typeface="Montserrat"/>
                <a:cs typeface="Montserrat"/>
              </a:rPr>
              <a:t>Bei der HoLEP erfolgt die Enukleation an der Fläche, die das Adenom von der chirurgischen Kapsel trennt. Diese Fläche wächst viel langsamer als das Volumen. Deshalb lässt sich eine Prostata mit 500 cc mit demselben Endoskop enukleieren wie eine mit 30 cc.</a:t>
            </a:r>
          </a:p>
        </p:txBody>
      </p:sp>
      <p:sp>
        <p:nvSpPr>
          <p:cNvPr id="6" name="Rectangle 5"/>
          <p:cNvSpPr/>
          <p:nvPr/>
        </p:nvSpPr>
        <p:spPr>
          <a:xfrm>
            <a:off x="0" y="5257800"/>
            <a:ext cx="12191695" cy="160020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5486400"/>
            <a:ext cx="7772400" cy="1097280"/>
          </a:xfrm>
          <a:prstGeom prst="rect">
            <a:avLst/>
          </a:prstGeom>
          <a:noFill/>
        </p:spPr>
        <p:txBody>
          <a:bodyPr wrap="square" anchor="t" lIns="0" rIns="0" tIns="0" bIns="0">
            <a:spAutoFit/>
          </a:bodyPr>
          <a:lstStyle/>
          <a:p>
            <a:pPr algn="l">
              <a:lnSpc>
                <a:spcPct val="110000"/>
              </a:lnSpc>
              <a:spcAft>
                <a:spcPts val="400"/>
              </a:spcAft>
            </a:pPr>
            <a:r>
              <a:rPr sz="1800" b="1">
                <a:solidFill>
                  <a:srgbClr val="FFFFFF"/>
                </a:solidFill>
                <a:latin typeface="Montserrat"/>
                <a:ea typeface="Montserrat"/>
                <a:cs typeface="Montserrat"/>
              </a:rPr>
              <a:t>Dr. Fernando Gómez Sancha</a:t>
            </a:r>
          </a:p>
          <a:p>
            <a:pPr algn="l">
              <a:lnSpc>
                <a:spcPct val="110000"/>
              </a:lnSpc>
              <a:spcAft>
                <a:spcPts val="0"/>
              </a:spcAft>
            </a:pPr>
            <a:r>
              <a:rPr sz="1300" b="0">
                <a:solidFill>
                  <a:srgbClr val="FFFFFF"/>
                </a:solidFill>
                <a:latin typeface="Montserrat"/>
                <a:ea typeface="Montserrat"/>
                <a:cs typeface="Montserrat"/>
              </a:rPr>
              <a:t>Instituto de Cirugía Urológica Avanzada · ICUA · Madrid</a:t>
            </a:r>
          </a:p>
        </p:txBody>
      </p:sp>
      <p:sp>
        <p:nvSpPr>
          <p:cNvPr id="8" name="TextBox 7"/>
          <p:cNvSpPr txBox="1"/>
          <p:nvPr/>
        </p:nvSpPr>
        <p:spPr>
          <a:xfrm>
            <a:off x="7863840" y="5486400"/>
            <a:ext cx="3794760" cy="1097280"/>
          </a:xfrm>
          <a:prstGeom prst="rect">
            <a:avLst/>
          </a:prstGeom>
          <a:noFill/>
        </p:spPr>
        <p:txBody>
          <a:bodyPr wrap="square" anchor="t" lIns="0" rIns="0" tIns="0" bIns="0">
            <a:spAutoFit/>
          </a:bodyPr>
          <a:lstStyle/>
          <a:p>
            <a:pPr algn="r">
              <a:lnSpc>
                <a:spcPct val="110000"/>
              </a:lnSpc>
              <a:spcAft>
                <a:spcPts val="400"/>
              </a:spcAft>
            </a:pPr>
            <a:r>
              <a:rPr sz="1400" b="1">
                <a:solidFill>
                  <a:srgbClr val="FFFFFF"/>
                </a:solidFill>
                <a:hlinkClick r:id="rId3"/>
                <a:latin typeface="Montserrat"/>
                <a:ea typeface="Montserrat"/>
                <a:cs typeface="Montserrat"/>
              </a:rPr>
              <a:t>https://holep.icua.es/3d/de/</a:t>
            </a:r>
          </a:p>
          <a:p>
            <a:pPr algn="r">
              <a:lnSpc>
                <a:spcPct val="110000"/>
              </a:lnSpc>
              <a:spcAft>
                <a:spcPts val="0"/>
              </a:spcAft>
            </a:pPr>
            <a:r>
              <a:rPr sz="1000" b="0">
                <a:solidFill>
                  <a:srgbClr val="FFFFFF"/>
                </a:solidFill>
                <a:latin typeface="Montserrat"/>
                <a:ea typeface="Montserrat"/>
                <a:cs typeface="Montserrat"/>
              </a:rPr>
              <a:t>Kostenlos für Lehre und Aufklärung, mit Quellenangabe: ICUA · holep.icua.es/3d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VON 30 AUF 500 CC</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Im echten Maßstab, in 3D</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https://holep.icua.es/3d/de/</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2 / 7</a:t>
            </a:r>
          </a:p>
        </p:txBody>
      </p:sp>
      <p:pic>
        <p:nvPicPr>
          <p:cNvPr id="8" name="Picture 7" descr="de-sizes.png"/>
          <p:cNvPicPr>
            <a:picLocks noChangeAspect="1"/>
          </p:cNvPicPr>
          <p:nvPr/>
        </p:nvPicPr>
        <p:blipFill>
          <a:blip r:embed="rId4"/>
          <a:stretch>
            <a:fillRect/>
          </a:stretch>
        </p:blipFill>
        <p:spPr>
          <a:xfrm>
            <a:off x="548640" y="1920240"/>
            <a:ext cx="6949440" cy="3909060"/>
          </a:xfrm>
          <a:prstGeom prst="rect">
            <a:avLst/>
          </a:prstGeom>
        </p:spPr>
      </p:pic>
      <p:sp>
        <p:nvSpPr>
          <p:cNvPr id="9" name="TextBox 8"/>
          <p:cNvSpPr txBox="1"/>
          <p:nvPr/>
        </p:nvSpPr>
        <p:spPr>
          <a:xfrm>
            <a:off x="548640" y="5943600"/>
            <a:ext cx="6949440" cy="274320"/>
          </a:xfrm>
          <a:prstGeom prst="rect">
            <a:avLst/>
          </a:prstGeom>
          <a:noFill/>
        </p:spPr>
        <p:txBody>
          <a:bodyPr wrap="square" anchor="t" lIns="0" rIns="0" tIns="0" bIns="0">
            <a:spAutoFit/>
          </a:bodyPr>
          <a:lstStyle/>
          <a:p>
            <a:pPr algn="l">
              <a:lnSpc>
                <a:spcPct val="110000"/>
              </a:lnSpc>
              <a:spcAft>
                <a:spcPts val="0"/>
              </a:spcAft>
            </a:pPr>
            <a:r>
              <a:rPr sz="1000" b="0">
                <a:solidFill>
                  <a:srgbClr val="00A8A6"/>
                </a:solidFill>
                <a:latin typeface="Montserrat"/>
                <a:ea typeface="Montserrat"/>
                <a:cs typeface="Montserrat"/>
              </a:rPr>
              <a:t>■ </a:t>
            </a:r>
            <a:r>
              <a:rPr sz="1000" b="0">
                <a:solidFill>
                  <a:srgbClr val="75767A"/>
                </a:solidFill>
                <a:latin typeface="Montserrat"/>
                <a:ea typeface="Montserrat"/>
                <a:cs typeface="Montserrat"/>
              </a:rPr>
              <a:t>Ebene Adenom-Kapsel     </a:t>
            </a:r>
            <a:r>
              <a:rPr sz="1000" b="0">
                <a:solidFill>
                  <a:srgbClr val="B7C0C7"/>
                </a:solidFill>
                <a:latin typeface="Montserrat"/>
                <a:ea typeface="Montserrat"/>
                <a:cs typeface="Montserrat"/>
              </a:rPr>
              <a:t>■ </a:t>
            </a:r>
            <a:r>
              <a:rPr sz="1000" b="0">
                <a:solidFill>
                  <a:srgbClr val="75767A"/>
                </a:solidFill>
                <a:latin typeface="Montserrat"/>
                <a:ea typeface="Montserrat"/>
                <a:cs typeface="Montserrat"/>
              </a:rPr>
              <a:t>Periphere Zone, ≈ 20 g, wird nicht entfernt     </a:t>
            </a:r>
            <a:r>
              <a:rPr sz="1000" b="0">
                <a:solidFill>
                  <a:srgbClr val="7D8893"/>
                </a:solidFill>
                <a:latin typeface="Montserrat"/>
                <a:ea typeface="Montserrat"/>
                <a:cs typeface="Montserrat"/>
              </a:rPr>
              <a:t>■ </a:t>
            </a:r>
            <a:r>
              <a:rPr sz="1000" b="0">
                <a:solidFill>
                  <a:srgbClr val="75767A"/>
                </a:solidFill>
                <a:latin typeface="Montserrat"/>
                <a:ea typeface="Montserrat"/>
                <a:cs typeface="Montserrat"/>
              </a:rPr>
              <a:t>Schaft mit 26 Fr</a:t>
            </a:r>
          </a:p>
        </p:txBody>
      </p:sp>
      <p:sp>
        <p:nvSpPr>
          <p:cNvPr id="10" name="TextBox 9"/>
          <p:cNvSpPr txBox="1"/>
          <p:nvPr/>
        </p:nvSpPr>
        <p:spPr>
          <a:xfrm>
            <a:off x="8641080" y="2057400"/>
            <a:ext cx="3017520" cy="566928"/>
          </a:xfrm>
          <a:prstGeom prst="rect">
            <a:avLst/>
          </a:prstGeom>
          <a:noFill/>
        </p:spPr>
        <p:txBody>
          <a:bodyPr wrap="square" anchor="t" lIns="0" rIns="0" tIns="0" bIns="0">
            <a:spAutoFit/>
          </a:bodyPr>
          <a:lstStyle/>
          <a:p>
            <a:pPr algn="l">
              <a:lnSpc>
                <a:spcPct val="110000"/>
              </a:lnSpc>
              <a:spcAft>
                <a:spcPts val="0"/>
              </a:spcAft>
            </a:pPr>
            <a:r>
              <a:rPr sz="3400" b="0">
                <a:solidFill>
                  <a:srgbClr val="3C3D40"/>
                </a:solidFill>
                <a:latin typeface="Montserrat"/>
                <a:ea typeface="Montserrat"/>
                <a:cs typeface="Montserrat"/>
              </a:rPr>
              <a:t>×48</a:t>
            </a:r>
          </a:p>
        </p:txBody>
      </p:sp>
      <p:sp>
        <p:nvSpPr>
          <p:cNvPr id="11" name="TextBox 10"/>
          <p:cNvSpPr txBox="1"/>
          <p:nvPr/>
        </p:nvSpPr>
        <p:spPr>
          <a:xfrm>
            <a:off x="8641080" y="2624328"/>
            <a:ext cx="301752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Enukleiertes Adenom</a:t>
            </a:r>
          </a:p>
        </p:txBody>
      </p:sp>
      <p:sp>
        <p:nvSpPr>
          <p:cNvPr id="12" name="Rectangle 11"/>
          <p:cNvSpPr/>
          <p:nvPr/>
        </p:nvSpPr>
        <p:spPr>
          <a:xfrm>
            <a:off x="8641080" y="3136391"/>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41080" y="3383280"/>
            <a:ext cx="3017520" cy="566928"/>
          </a:xfrm>
          <a:prstGeom prst="rect">
            <a:avLst/>
          </a:prstGeom>
          <a:noFill/>
        </p:spPr>
        <p:txBody>
          <a:bodyPr wrap="square" anchor="t" lIns="0" rIns="0" tIns="0" bIns="0">
            <a:spAutoFit/>
          </a:bodyPr>
          <a:lstStyle/>
          <a:p>
            <a:pPr algn="l">
              <a:lnSpc>
                <a:spcPct val="110000"/>
              </a:lnSpc>
              <a:spcAft>
                <a:spcPts val="0"/>
              </a:spcAft>
            </a:pPr>
            <a:r>
              <a:rPr sz="3400" b="0">
                <a:solidFill>
                  <a:srgbClr val="007A78"/>
                </a:solidFill>
                <a:latin typeface="Montserrat"/>
                <a:ea typeface="Montserrat"/>
                <a:cs typeface="Montserrat"/>
              </a:rPr>
              <a:t>×13,2</a:t>
            </a:r>
          </a:p>
        </p:txBody>
      </p:sp>
      <p:sp>
        <p:nvSpPr>
          <p:cNvPr id="14" name="TextBox 13"/>
          <p:cNvSpPr txBox="1"/>
          <p:nvPr/>
        </p:nvSpPr>
        <p:spPr>
          <a:xfrm>
            <a:off x="8641080" y="3950208"/>
            <a:ext cx="301752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Ebene Adenom-Kapsel</a:t>
            </a:r>
          </a:p>
        </p:txBody>
      </p:sp>
      <p:sp>
        <p:nvSpPr>
          <p:cNvPr id="15" name="Rectangle 14"/>
          <p:cNvSpPr/>
          <p:nvPr/>
        </p:nvSpPr>
        <p:spPr>
          <a:xfrm>
            <a:off x="8641080" y="4462272"/>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41080" y="4709160"/>
            <a:ext cx="3017520" cy="566928"/>
          </a:xfrm>
          <a:prstGeom prst="rect">
            <a:avLst/>
          </a:prstGeom>
          <a:noFill/>
        </p:spPr>
        <p:txBody>
          <a:bodyPr wrap="square" anchor="t" lIns="0" rIns="0" tIns="0" bIns="0">
            <a:spAutoFit/>
          </a:bodyPr>
          <a:lstStyle/>
          <a:p>
            <a:pPr algn="l">
              <a:lnSpc>
                <a:spcPct val="110000"/>
              </a:lnSpc>
              <a:spcAft>
                <a:spcPts val="0"/>
              </a:spcAft>
            </a:pPr>
            <a:r>
              <a:rPr sz="3400" b="0">
                <a:solidFill>
                  <a:srgbClr val="75767A"/>
                </a:solidFill>
                <a:latin typeface="Montserrat"/>
                <a:ea typeface="Montserrat"/>
                <a:cs typeface="Montserrat"/>
              </a:rPr>
              <a:t>×2,6</a:t>
            </a:r>
          </a:p>
        </p:txBody>
      </p:sp>
      <p:sp>
        <p:nvSpPr>
          <p:cNvPr id="17" name="TextBox 16"/>
          <p:cNvSpPr txBox="1"/>
          <p:nvPr/>
        </p:nvSpPr>
        <p:spPr>
          <a:xfrm>
            <a:off x="8641080" y="5276088"/>
            <a:ext cx="301752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Durchmesser und Länge</a:t>
            </a:r>
          </a:p>
        </p:txBody>
      </p:sp>
      <p:sp>
        <p:nvSpPr>
          <p:cNvPr id="18" name="Rectangle 17"/>
          <p:cNvSpPr/>
          <p:nvPr/>
        </p:nvSpPr>
        <p:spPr>
          <a:xfrm>
            <a:off x="8641080" y="5788152"/>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GRÖSSENUNABHÄNGIGKEIT</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Wie jede Größe wächst</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https://holep.icua.es/3d/de/</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3 / 7</a:t>
            </a:r>
          </a:p>
        </p:txBody>
      </p:sp>
      <p:sp>
        <p:nvSpPr>
          <p:cNvPr id="8" name="TextBox 7"/>
          <p:cNvSpPr txBox="1"/>
          <p:nvPr/>
        </p:nvSpPr>
        <p:spPr>
          <a:xfrm>
            <a:off x="548640" y="1828800"/>
            <a:ext cx="11094415" cy="548640"/>
          </a:xfrm>
          <a:prstGeom prst="rect">
            <a:avLst/>
          </a:prstGeom>
          <a:noFill/>
        </p:spPr>
        <p:txBody>
          <a:bodyPr wrap="square" anchor="t" lIns="0" rIns="0" tIns="0" bIns="0">
            <a:spAutoFit/>
          </a:bodyPr>
          <a:lstStyle/>
          <a:p>
            <a:pPr algn="l">
              <a:lnSpc>
                <a:spcPct val="120000"/>
              </a:lnSpc>
              <a:spcAft>
                <a:spcPts val="0"/>
              </a:spcAft>
            </a:pPr>
            <a:r>
              <a:rPr sz="1300" b="0">
                <a:solidFill>
                  <a:srgbClr val="75767A"/>
                </a:solidFill>
                <a:latin typeface="Montserrat"/>
                <a:ea typeface="Montserrat"/>
                <a:cs typeface="Montserrat"/>
              </a:rPr>
              <a:t>Faktor im Vergleich zu einer Prostata mit 30 cc, die nur etwa 10 cc Adenom enthält. Das entfernte Adenom schießt in die Höhe, die Fläche der Ebene steigt sanft an, der Durchmesser verändert sich kaum.</a:t>
            </a:r>
          </a:p>
        </p:txBody>
      </p:sp>
      <p:pic>
        <p:nvPicPr>
          <p:cNvPr id="9" name="Picture 8" descr="de-curve.png"/>
          <p:cNvPicPr>
            <a:picLocks noChangeAspect="1"/>
          </p:cNvPicPr>
          <p:nvPr/>
        </p:nvPicPr>
        <p:blipFill>
          <a:blip r:embed="rId4"/>
          <a:stretch>
            <a:fillRect/>
          </a:stretch>
        </p:blipFill>
        <p:spPr>
          <a:xfrm>
            <a:off x="2722727" y="2468880"/>
            <a:ext cx="6746240" cy="379476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GRÖSSENUNABHÄNGIGKEIT</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Präparationsfläche pro cc Adenom</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https://holep.icua.es/3d/de/</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4 / 7</a:t>
            </a:r>
          </a:p>
        </p:txBody>
      </p:sp>
      <p:sp>
        <p:nvSpPr>
          <p:cNvPr id="8" name="TextBox 7"/>
          <p:cNvSpPr txBox="1"/>
          <p:nvPr/>
        </p:nvSpPr>
        <p:spPr>
          <a:xfrm>
            <a:off x="548640" y="1828800"/>
            <a:ext cx="11094415" cy="731520"/>
          </a:xfrm>
          <a:prstGeom prst="rect">
            <a:avLst/>
          </a:prstGeom>
          <a:noFill/>
        </p:spPr>
        <p:txBody>
          <a:bodyPr wrap="square" anchor="t" lIns="0" rIns="0" tIns="0" bIns="0">
            <a:spAutoFit/>
          </a:bodyPr>
          <a:lstStyle/>
          <a:p>
            <a:pPr algn="l">
              <a:lnSpc>
                <a:spcPct val="120000"/>
              </a:lnSpc>
              <a:spcAft>
                <a:spcPts val="0"/>
              </a:spcAft>
            </a:pPr>
            <a:r>
              <a:rPr sz="1300" b="0">
                <a:solidFill>
                  <a:srgbClr val="75767A"/>
                </a:solidFill>
                <a:latin typeface="Montserrat"/>
                <a:ea typeface="Montserrat"/>
                <a:cs typeface="Montserrat"/>
              </a:rPr>
              <a:t>Je größer die Prostata, desto weniger Fläche muss pro enukleiertem cc Adenom präpariert werden. Bei einer Prostata mit 500 cc beträgt die Präparationsfläche pro cc etwa ein Viertel des Werts bei einer Prostata mit 30 cc.</a:t>
            </a:r>
          </a:p>
        </p:txBody>
      </p:sp>
      <p:graphicFrame>
        <p:nvGraphicFramePr>
          <p:cNvPr id="9" name="Table 8"/>
          <p:cNvGraphicFramePr>
            <a:graphicFrameLocks noGrp="1"/>
          </p:cNvGraphicFramePr>
          <p:nvPr/>
        </p:nvGraphicFramePr>
        <p:xfrm>
          <a:off x="548640" y="2743200"/>
          <a:ext cx="11094415" cy="3200400"/>
        </p:xfrm>
        <a:graphic>
          <a:graphicData uri="http://schemas.openxmlformats.org/drawingml/2006/table">
            <a:tbl>
              <a:tblPr firstRow="1" bandRow="1">
                <a:tableStyleId>{5C22544A-7EE6-4342-B048-85BDC9FD1C3A}</a:tableStyleId>
              </a:tblPr>
              <a:tblGrid>
                <a:gridCol w="1849069"/>
                <a:gridCol w="1849069"/>
                <a:gridCol w="1849069"/>
                <a:gridCol w="1849069"/>
                <a:gridCol w="1849069"/>
                <a:gridCol w="1849070"/>
              </a:tblGrid>
              <a:tr h="457200">
                <a:tc>
                  <a:txBody>
                    <a:bodyPr/>
                    <a:lstStyle/>
                    <a:p>
                      <a:pPr algn="ctr"/>
                      <a:r>
                        <a:rPr sz="1100" b="1">
                          <a:solidFill>
                            <a:srgbClr val="75767A"/>
                          </a:solidFill>
                          <a:latin typeface="Montserrat"/>
                          <a:ea typeface="Montserrat"/>
                          <a:cs typeface="Montserrat"/>
                        </a:rPr>
                        <a:t>Gesamtvolumen</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Adenom</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Fläche der Ebene</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Fläche pro cc Adenom</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Adenom ×</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Ebene ×</a:t>
                      </a:r>
                    </a:p>
                  </a:txBody>
                  <a:tcPr marL="91440" marR="91440" anchor="ctr">
                    <a:solidFill>
                      <a:srgbClr val="F2F5F5"/>
                    </a:solidFill>
                  </a:tcPr>
                </a:tc>
              </a:tr>
              <a:tr h="457200">
                <a:tc>
                  <a:txBody>
                    <a:bodyPr/>
                    <a:lstStyle/>
                    <a:p>
                      <a:pPr algn="ctr"/>
                      <a:r>
                        <a:rPr sz="1400" b="0">
                          <a:solidFill>
                            <a:srgbClr val="3C3D40"/>
                          </a:solidFill>
                          <a:latin typeface="Montserrat"/>
                          <a:ea typeface="Montserrat"/>
                          <a:cs typeface="Montserrat"/>
                        </a:rPr>
                        <a:t>30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23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2,26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×1,0</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80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60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74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1,24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×6,0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×3,3</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150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130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125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0,96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×13,0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×5,5</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214 cc</a:t>
                      </a:r>
                    </a:p>
                  </a:txBody>
                  <a:tcPr marL="91440" marR="91440" anchor="ctr">
                    <a:solidFill>
                      <a:srgbClr val="E3F4F4"/>
                    </a:solidFill>
                  </a:tcPr>
                </a:tc>
                <a:tc>
                  <a:txBody>
                    <a:bodyPr/>
                    <a:lstStyle/>
                    <a:p>
                      <a:pPr algn="ctr"/>
                      <a:r>
                        <a:rPr sz="1400" b="0">
                          <a:solidFill>
                            <a:srgbClr val="3C3D40"/>
                          </a:solidFill>
                          <a:latin typeface="Montserrat"/>
                          <a:ea typeface="Montserrat"/>
                          <a:cs typeface="Montserrat"/>
                        </a:rPr>
                        <a:t>194 cc</a:t>
                      </a:r>
                    </a:p>
                  </a:txBody>
                  <a:tcPr marL="91440" marR="91440" anchor="ctr">
                    <a:solidFill>
                      <a:srgbClr val="E3F4F4"/>
                    </a:solidFill>
                  </a:tcPr>
                </a:tc>
                <a:tc>
                  <a:txBody>
                    <a:bodyPr/>
                    <a:lstStyle/>
                    <a:p>
                      <a:pPr algn="ctr"/>
                      <a:r>
                        <a:rPr sz="1400" b="0">
                          <a:solidFill>
                            <a:srgbClr val="3C3D40"/>
                          </a:solidFill>
                          <a:latin typeface="Montserrat"/>
                          <a:ea typeface="Montserrat"/>
                          <a:cs typeface="Montserrat"/>
                        </a:rPr>
                        <a:t>163 cm²</a:t>
                      </a:r>
                    </a:p>
                  </a:txBody>
                  <a:tcPr marL="91440" marR="91440" anchor="ctr">
                    <a:solidFill>
                      <a:srgbClr val="E3F4F4"/>
                    </a:solidFill>
                  </a:tcPr>
                </a:tc>
                <a:tc>
                  <a:txBody>
                    <a:bodyPr/>
                    <a:lstStyle/>
                    <a:p>
                      <a:pPr algn="ctr"/>
                      <a:r>
                        <a:rPr sz="1400" b="1">
                          <a:solidFill>
                            <a:srgbClr val="007A78"/>
                          </a:solidFill>
                          <a:latin typeface="Montserrat"/>
                          <a:ea typeface="Montserrat"/>
                          <a:cs typeface="Montserrat"/>
                        </a:rPr>
                        <a:t>0,84 cm²</a:t>
                      </a:r>
                    </a:p>
                  </a:txBody>
                  <a:tcPr marL="91440" marR="91440" anchor="ctr">
                    <a:solidFill>
                      <a:srgbClr val="E3F4F4"/>
                    </a:solidFill>
                  </a:tcPr>
                </a:tc>
                <a:tc>
                  <a:txBody>
                    <a:bodyPr/>
                    <a:lstStyle/>
                    <a:p>
                      <a:pPr algn="ctr"/>
                      <a:r>
                        <a:rPr sz="1400" b="0">
                          <a:solidFill>
                            <a:srgbClr val="3C3D40"/>
                          </a:solidFill>
                          <a:latin typeface="Montserrat"/>
                          <a:ea typeface="Montserrat"/>
                          <a:cs typeface="Montserrat"/>
                        </a:rPr>
                        <a:t>×19,4</a:t>
                      </a:r>
                    </a:p>
                  </a:txBody>
                  <a:tcPr marL="91440" marR="91440" anchor="ctr">
                    <a:solidFill>
                      <a:srgbClr val="E3F4F4"/>
                    </a:solidFill>
                  </a:tcPr>
                </a:tc>
                <a:tc>
                  <a:txBody>
                    <a:bodyPr/>
                    <a:lstStyle/>
                    <a:p>
                      <a:pPr algn="ctr"/>
                      <a:r>
                        <a:rPr sz="1400" b="1">
                          <a:solidFill>
                            <a:srgbClr val="007A78"/>
                          </a:solidFill>
                          <a:latin typeface="Montserrat"/>
                          <a:ea typeface="Montserrat"/>
                          <a:cs typeface="Montserrat"/>
                        </a:rPr>
                        <a:t>×7,2</a:t>
                      </a:r>
                    </a:p>
                  </a:txBody>
                  <a:tcPr marL="91440" marR="91440" anchor="ctr">
                    <a:solidFill>
                      <a:srgbClr val="E3F4F4"/>
                    </a:solidFill>
                  </a:tcPr>
                </a:tc>
              </a:tr>
              <a:tr h="457200">
                <a:tc>
                  <a:txBody>
                    <a:bodyPr/>
                    <a:lstStyle/>
                    <a:p>
                      <a:pPr algn="ctr"/>
                      <a:r>
                        <a:rPr sz="1400" b="0">
                          <a:solidFill>
                            <a:srgbClr val="3C3D40"/>
                          </a:solidFill>
                          <a:latin typeface="Montserrat"/>
                          <a:ea typeface="Montserrat"/>
                          <a:cs typeface="Montserrat"/>
                        </a:rPr>
                        <a:t>300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280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208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0,74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×28,0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×9,2</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500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480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298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0,62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×48,0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×13,2</a:t>
                      </a:r>
                    </a:p>
                  </a:txBody>
                  <a:tcPr marL="91440" marR="91440" anchor="ctr">
                    <a:solidFill>
                      <a:srgbClr val="FFFFFF"/>
                    </a:solidFill>
                  </a:tcPr>
                </a:tc>
              </a:tr>
            </a:tbl>
          </a:graphicData>
        </a:graphic>
      </p:graphicFrame>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MITTELLAPPEN</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Gesamtvolumen und Mittellappen</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https://holep.icua.es/3d/de/</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5 / 7</a:t>
            </a:r>
          </a:p>
        </p:txBody>
      </p:sp>
      <p:sp>
        <p:nvSpPr>
          <p:cNvPr id="8" name="TextBox 7"/>
          <p:cNvSpPr txBox="1"/>
          <p:nvPr/>
        </p:nvSpPr>
        <p:spPr>
          <a:xfrm>
            <a:off x="548640" y="1828800"/>
            <a:ext cx="11094415" cy="914400"/>
          </a:xfrm>
          <a:prstGeom prst="rect">
            <a:avLst/>
          </a:prstGeom>
          <a:noFill/>
        </p:spPr>
        <p:txBody>
          <a:bodyPr wrap="square" anchor="t" lIns="0" rIns="0" tIns="0" bIns="0">
            <a:spAutoFit/>
          </a:bodyPr>
          <a:lstStyle/>
          <a:p>
            <a:pPr algn="l">
              <a:lnSpc>
                <a:spcPct val="120000"/>
              </a:lnSpc>
              <a:spcAft>
                <a:spcPts val="0"/>
              </a:spcAft>
            </a:pPr>
            <a:r>
              <a:rPr sz="1250" b="0">
                <a:solidFill>
                  <a:srgbClr val="75767A"/>
                </a:solidFill>
                <a:latin typeface="Montserrat"/>
                <a:ea typeface="Montserrat"/>
                <a:cs typeface="Montserrat"/>
              </a:rPr>
              <a:t>Wählen Sie das Volumen der Seitenlappen und das des Mittellappens. Der Mittellappen wächst, von Urothel bedeckt, in das Blasenlumen hinein und fügt der Präparationsebene nur seine Basis am Blasenhals hinzu. Bei gleichem Gesamtvolumen ist bei einer Prostata mit großem Mittellappen daher weniger Fläche zu präparieren als bei einer ohne.</a:t>
            </a:r>
          </a:p>
        </p:txBody>
      </p:sp>
      <p:pic>
        <p:nvPicPr>
          <p:cNvPr id="9" name="Picture 8" descr="de-ml.png"/>
          <p:cNvPicPr>
            <a:picLocks noChangeAspect="1"/>
          </p:cNvPicPr>
          <p:nvPr/>
        </p:nvPicPr>
        <p:blipFill>
          <a:blip r:embed="rId4"/>
          <a:stretch>
            <a:fillRect/>
          </a:stretch>
        </p:blipFill>
        <p:spPr>
          <a:xfrm>
            <a:off x="548640" y="2788920"/>
            <a:ext cx="6309360" cy="3549015"/>
          </a:xfrm>
          <a:prstGeom prst="rect">
            <a:avLst/>
          </a:prstGeom>
        </p:spPr>
      </p:pic>
      <p:sp>
        <p:nvSpPr>
          <p:cNvPr id="10" name="TextBox 9"/>
          <p:cNvSpPr txBox="1"/>
          <p:nvPr/>
        </p:nvSpPr>
        <p:spPr>
          <a:xfrm>
            <a:off x="7315200" y="2880360"/>
            <a:ext cx="4297680" cy="566928"/>
          </a:xfrm>
          <a:prstGeom prst="rect">
            <a:avLst/>
          </a:prstGeom>
          <a:noFill/>
        </p:spPr>
        <p:txBody>
          <a:bodyPr wrap="square" anchor="t" lIns="0" rIns="0" tIns="0" bIns="0">
            <a:spAutoFit/>
          </a:bodyPr>
          <a:lstStyle/>
          <a:p>
            <a:pPr algn="l">
              <a:lnSpc>
                <a:spcPct val="110000"/>
              </a:lnSpc>
              <a:spcAft>
                <a:spcPts val="0"/>
              </a:spcAft>
            </a:pPr>
            <a:r>
              <a:rPr sz="3400" b="0">
                <a:solidFill>
                  <a:srgbClr val="007A78"/>
                </a:solidFill>
                <a:latin typeface="Montserrat"/>
                <a:ea typeface="Montserrat"/>
                <a:cs typeface="Montserrat"/>
              </a:rPr>
              <a:t>+4,5 cm²</a:t>
            </a:r>
          </a:p>
        </p:txBody>
      </p:sp>
      <p:sp>
        <p:nvSpPr>
          <p:cNvPr id="11" name="TextBox 10"/>
          <p:cNvSpPr txBox="1"/>
          <p:nvPr/>
        </p:nvSpPr>
        <p:spPr>
          <a:xfrm>
            <a:off x="7315200" y="3447288"/>
            <a:ext cx="429768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Basis am Blasenhals: zusätzliche Präparationsfläche</a:t>
            </a:r>
          </a:p>
        </p:txBody>
      </p:sp>
      <p:sp>
        <p:nvSpPr>
          <p:cNvPr id="12" name="Rectangle 11"/>
          <p:cNvSpPr/>
          <p:nvPr/>
        </p:nvSpPr>
        <p:spPr>
          <a:xfrm>
            <a:off x="7315200" y="3959352"/>
            <a:ext cx="429768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315200" y="4206240"/>
            <a:ext cx="4297680" cy="566928"/>
          </a:xfrm>
          <a:prstGeom prst="rect">
            <a:avLst/>
          </a:prstGeom>
          <a:noFill/>
        </p:spPr>
        <p:txBody>
          <a:bodyPr wrap="square" anchor="t" lIns="0" rIns="0" tIns="0" bIns="0">
            <a:spAutoFit/>
          </a:bodyPr>
          <a:lstStyle/>
          <a:p>
            <a:pPr algn="l">
              <a:lnSpc>
                <a:spcPct val="110000"/>
              </a:lnSpc>
              <a:spcAft>
                <a:spcPts val="0"/>
              </a:spcAft>
            </a:pPr>
            <a:r>
              <a:rPr sz="3400" b="0">
                <a:solidFill>
                  <a:srgbClr val="3C3D40"/>
                </a:solidFill>
                <a:latin typeface="Montserrat"/>
                <a:ea typeface="Montserrat"/>
                <a:cs typeface="Montserrat"/>
              </a:rPr>
              <a:t>163 → 144 cm²</a:t>
            </a:r>
          </a:p>
        </p:txBody>
      </p:sp>
      <p:sp>
        <p:nvSpPr>
          <p:cNvPr id="14" name="TextBox 13"/>
          <p:cNvSpPr txBox="1"/>
          <p:nvPr/>
        </p:nvSpPr>
        <p:spPr>
          <a:xfrm>
            <a:off x="7315200" y="4773168"/>
            <a:ext cx="429768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Präparationsfläche · 214 cc</a:t>
            </a:r>
          </a:p>
        </p:txBody>
      </p:sp>
      <p:sp>
        <p:nvSpPr>
          <p:cNvPr id="15" name="Rectangle 14"/>
          <p:cNvSpPr/>
          <p:nvPr/>
        </p:nvSpPr>
        <p:spPr>
          <a:xfrm>
            <a:off x="7315200" y="5285231"/>
            <a:ext cx="429768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15200" y="5486400"/>
            <a:ext cx="4297680" cy="548640"/>
          </a:xfrm>
          <a:prstGeom prst="rect">
            <a:avLst/>
          </a:prstGeom>
          <a:noFill/>
        </p:spPr>
        <p:txBody>
          <a:bodyPr wrap="square" anchor="t" lIns="0" rIns="0" tIns="0" bIns="0">
            <a:spAutoFit/>
          </a:bodyPr>
          <a:lstStyle/>
          <a:p>
            <a:pPr algn="l">
              <a:lnSpc>
                <a:spcPct val="110000"/>
              </a:lnSpc>
              <a:spcAft>
                <a:spcPts val="0"/>
              </a:spcAft>
            </a:pPr>
            <a:r>
              <a:rPr sz="1000" b="0">
                <a:solidFill>
                  <a:srgbClr val="D8A39C"/>
                </a:solidFill>
                <a:latin typeface="Montserrat"/>
                <a:ea typeface="Montserrat"/>
                <a:cs typeface="Montserrat"/>
              </a:rPr>
              <a:t>■ </a:t>
            </a:r>
            <a:r>
              <a:rPr sz="1000" b="0">
                <a:solidFill>
                  <a:srgbClr val="75767A"/>
                </a:solidFill>
                <a:latin typeface="Montserrat"/>
                <a:ea typeface="Montserrat"/>
                <a:cs typeface="Montserrat"/>
              </a:rPr>
              <a:t>Mittellappen, von Urothel bedeckt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GRÖSSENUNABHÄNGIGKEIT</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Methode und Annahmen</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https://holep.icua.es/3d/de/</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6 / 7</a:t>
            </a:r>
          </a:p>
        </p:txBody>
      </p:sp>
      <p:sp>
        <p:nvSpPr>
          <p:cNvPr id="8" name="TextBox 7"/>
          <p:cNvSpPr txBox="1"/>
          <p:nvPr/>
        </p:nvSpPr>
        <p:spPr>
          <a:xfrm>
            <a:off x="548640" y="192024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Periphere Zone</a:t>
            </a:r>
          </a:p>
          <a:p>
            <a:pPr algn="l">
              <a:lnSpc>
                <a:spcPct val="115000"/>
              </a:lnSpc>
              <a:spcAft>
                <a:spcPts val="0"/>
              </a:spcAft>
            </a:pPr>
            <a:r>
              <a:rPr sz="1100" b="0">
                <a:solidFill>
                  <a:srgbClr val="3C3D40"/>
                </a:solidFill>
                <a:latin typeface="Montserrat"/>
                <a:ea typeface="Montserrat"/>
                <a:cs typeface="Montserrat"/>
              </a:rPr>
              <a:t>Die periphere Zone, die chirurgische Kapsel, wird nicht enukleiert. Es wird angenommen, dass sie in jeder Prostata etwa 20 g wiegt: Das Adenom ist das Gesamtvolumen minus 20 cc, und die Enukleationsebene ist die Oberfläche dieses Adenoms. Deshalb ist der faire Vergleich der mit dem entfernten Adenom, nicht mit dem Gesamtvolumen.</a:t>
            </a:r>
          </a:p>
        </p:txBody>
      </p:sp>
      <p:sp>
        <p:nvSpPr>
          <p:cNvPr id="9" name="TextBox 8"/>
          <p:cNvSpPr txBox="1"/>
          <p:nvPr/>
        </p:nvSpPr>
        <p:spPr>
          <a:xfrm>
            <a:off x="548640" y="333756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Volumen</a:t>
            </a:r>
          </a:p>
          <a:p>
            <a:pPr algn="l">
              <a:lnSpc>
                <a:spcPct val="115000"/>
              </a:lnSpc>
              <a:spcAft>
                <a:spcPts val="0"/>
              </a:spcAft>
            </a:pPr>
            <a:r>
              <a:rPr sz="1100" b="0">
                <a:solidFill>
                  <a:srgbClr val="3C3D40"/>
                </a:solidFill>
                <a:latin typeface="Montserrat"/>
                <a:ea typeface="Montserrat"/>
                <a:cs typeface="Montserrat"/>
              </a:rPr>
              <a:t>Ellipsoidformel der Sonografie: V = d1 × d2 × d3 × 0,52. Um den reinen Größeneffekt zu zeigen, wird die äquivalente Prostata mit drei gleichen Durchmessern verwendet.</a:t>
            </a:r>
          </a:p>
        </p:txBody>
      </p:sp>
      <p:sp>
        <p:nvSpPr>
          <p:cNvPr id="10" name="TextBox 9"/>
          <p:cNvSpPr txBox="1"/>
          <p:nvPr/>
        </p:nvSpPr>
        <p:spPr>
          <a:xfrm>
            <a:off x="548640" y="475488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Präparationsebene</a:t>
            </a:r>
          </a:p>
          <a:p>
            <a:pPr algn="l">
              <a:lnSpc>
                <a:spcPct val="115000"/>
              </a:lnSpc>
              <a:spcAft>
                <a:spcPts val="0"/>
              </a:spcAft>
            </a:pPr>
            <a:r>
              <a:rPr sz="1100" b="0">
                <a:solidFill>
                  <a:srgbClr val="3C3D40"/>
                </a:solidFill>
                <a:latin typeface="Montserrat"/>
                <a:ea typeface="Montserrat"/>
                <a:cs typeface="Montserrat"/>
              </a:rPr>
              <a:t>Angenähert durch die Oberfläche des Adenoms: S = π × d². Solange die Form erhalten bleibt, folgt jede Figur demselben Gesetz: Die Oberfläche wächst mit d², das Volumen mit d³.</a:t>
            </a:r>
          </a:p>
        </p:txBody>
      </p:sp>
      <p:sp>
        <p:nvSpPr>
          <p:cNvPr id="11" name="TextBox 10"/>
          <p:cNvSpPr txBox="1"/>
          <p:nvPr/>
        </p:nvSpPr>
        <p:spPr>
          <a:xfrm>
            <a:off x="6324447" y="192024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Grenzen des Modells</a:t>
            </a:r>
          </a:p>
          <a:p>
            <a:pPr algn="l">
              <a:lnSpc>
                <a:spcPct val="115000"/>
              </a:lnSpc>
              <a:spcAft>
                <a:spcPts val="0"/>
              </a:spcAft>
            </a:pPr>
            <a:r>
              <a:rPr sz="1100" b="0">
                <a:solidFill>
                  <a:srgbClr val="3C3D40"/>
                </a:solidFill>
                <a:latin typeface="Montserrat"/>
                <a:ea typeface="Montserrat"/>
                <a:cs typeface="Montserrat"/>
              </a:rPr>
              <a:t>Große Prostatae sind oft länglich und asymmetrisch. Das ändert die absoluten Werte, nicht aber das Wachstumsgesetz. Die Morcellation nimmt mit dem Volumen durchaus zu; diese Seite behandelt nur die Enukleation.</a:t>
            </a:r>
          </a:p>
        </p:txBody>
      </p:sp>
      <p:sp>
        <p:nvSpPr>
          <p:cNvPr id="12" name="TextBox 11"/>
          <p:cNvSpPr txBox="1"/>
          <p:nvPr/>
        </p:nvSpPr>
        <p:spPr>
          <a:xfrm>
            <a:off x="6324447" y="333756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Mittellappen</a:t>
            </a:r>
          </a:p>
          <a:p>
            <a:pPr algn="l">
              <a:lnSpc>
                <a:spcPct val="115000"/>
              </a:lnSpc>
              <a:spcAft>
                <a:spcPts val="0"/>
              </a:spcAft>
            </a:pPr>
            <a:r>
              <a:rPr sz="1100" b="0">
                <a:solidFill>
                  <a:srgbClr val="3C3D40"/>
                </a:solidFill>
                <a:latin typeface="Montserrat"/>
                <a:ea typeface="Montserrat"/>
                <a:cs typeface="Montserrat"/>
              </a:rPr>
              <a:t>Eine Kugel, die auf einer Basis mit 1,2 cm Radius durch den Blasenhals ragt. Das ist eine Vereinfachung: Bei manchen Drüsen verbreitert sich der Stiel mit der Größe. Ein großer Mittellappen kann die Sicht auf den Blasenhals erschweren oder nahe an den Harnleiterostien liegen; das Modell betrifft nur die Präparationsebene.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MEHR ERFAHREN</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Videos und Ratgeber zur HoLEP</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https://holep.icua.es/3d/de/</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7 / 7</a:t>
            </a:r>
          </a:p>
        </p:txBody>
      </p:sp>
      <p:sp>
        <p:nvSpPr>
          <p:cNvPr id="8" name="TextBox 7"/>
          <p:cNvSpPr txBox="1"/>
          <p:nvPr/>
        </p:nvSpPr>
        <p:spPr>
          <a:xfrm>
            <a:off x="548640" y="1828800"/>
            <a:ext cx="11094415" cy="365760"/>
          </a:xfrm>
          <a:prstGeom prst="rect">
            <a:avLst/>
          </a:prstGeom>
          <a:noFill/>
        </p:spPr>
        <p:txBody>
          <a:bodyPr wrap="square" anchor="t" lIns="0" rIns="0" tIns="0" bIns="0">
            <a:spAutoFit/>
          </a:bodyPr>
          <a:lstStyle/>
          <a:p>
            <a:pPr algn="l">
              <a:lnSpc>
                <a:spcPct val="110000"/>
              </a:lnSpc>
              <a:spcAft>
                <a:spcPts val="0"/>
              </a:spcAft>
            </a:pPr>
            <a:r>
              <a:rPr sz="1300" b="0">
                <a:solidFill>
                  <a:srgbClr val="75767A"/>
                </a:solidFill>
                <a:latin typeface="Montserrat"/>
                <a:ea typeface="Montserrat"/>
                <a:cs typeface="Montserrat"/>
              </a:rPr>
              <a:t>Material des ICUA für Patienten und Urologen.</a:t>
            </a:r>
          </a:p>
        </p:txBody>
      </p:sp>
      <p:sp>
        <p:nvSpPr>
          <p:cNvPr id="9" name="Rectangle 8"/>
          <p:cNvSpPr/>
          <p:nvPr/>
        </p:nvSpPr>
        <p:spPr>
          <a:xfrm>
            <a:off x="548640"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606040"/>
            <a:ext cx="3149498" cy="1371600"/>
          </a:xfrm>
          <a:prstGeom prst="rect">
            <a:avLst/>
          </a:prstGeom>
          <a:noFill/>
        </p:spPr>
        <p:txBody>
          <a:bodyPr wrap="square" anchor="t" lIns="0" rIns="0" tIns="0" bIns="0">
            <a:spAutoFit/>
          </a:bodyPr>
          <a:lstStyle/>
          <a:p>
            <a:pPr algn="l">
              <a:lnSpc>
                <a:spcPct val="110000"/>
              </a:lnSpc>
              <a:spcAft>
                <a:spcPts val="600"/>
              </a:spcAft>
            </a:pPr>
            <a:r>
              <a:rPr sz="1500" b="1">
                <a:solidFill>
                  <a:srgbClr val="3C3D40"/>
                </a:solidFill>
                <a:latin typeface="Montserrat"/>
                <a:ea typeface="Montserrat"/>
                <a:cs typeface="Montserrat"/>
              </a:rPr>
              <a:t>Patientenratgeber</a:t>
            </a:r>
          </a:p>
          <a:p>
            <a:pPr algn="l">
              <a:lnSpc>
                <a:spcPct val="110000"/>
              </a:lnSpc>
              <a:spcAft>
                <a:spcPts val="800"/>
              </a:spcAft>
            </a:pPr>
            <a:r>
              <a:rPr sz="1100" b="0">
                <a:solidFill>
                  <a:srgbClr val="75767A"/>
                </a:solidFill>
                <a:latin typeface="Montserrat"/>
                <a:ea typeface="Montserrat"/>
                <a:cs typeface="Montserrat"/>
              </a:rPr>
              <a:t>Ratgeber zum Herunterladen über die HoLEP und die Zeit nach der Operation.</a:t>
            </a:r>
          </a:p>
          <a:p>
            <a:pPr algn="l">
              <a:lnSpc>
                <a:spcPct val="110000"/>
              </a:lnSpc>
              <a:spcAft>
                <a:spcPts val="0"/>
              </a:spcAft>
            </a:pPr>
            <a:r>
              <a:rPr sz="1000" b="1">
                <a:solidFill>
                  <a:srgbClr val="007A78"/>
                </a:solidFill>
                <a:hlinkClick r:id="rId4"/>
                <a:latin typeface="Montserrat"/>
                <a:ea typeface="Montserrat"/>
                <a:cs typeface="Montserrat"/>
              </a:rPr>
              <a:t>holep.icua.es/de.html</a:t>
            </a:r>
          </a:p>
        </p:txBody>
      </p:sp>
      <p:sp>
        <p:nvSpPr>
          <p:cNvPr id="12" name="Rectangle 11"/>
          <p:cNvSpPr/>
          <p:nvPr/>
        </p:nvSpPr>
        <p:spPr>
          <a:xfrm>
            <a:off x="4338218"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38218"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21098" y="2606040"/>
            <a:ext cx="3149498" cy="1371600"/>
          </a:xfrm>
          <a:prstGeom prst="rect">
            <a:avLst/>
          </a:prstGeom>
          <a:noFill/>
        </p:spPr>
        <p:txBody>
          <a:bodyPr wrap="square" anchor="t" lIns="0" rIns="0" tIns="0" bIns="0">
            <a:spAutoFit/>
          </a:bodyPr>
          <a:lstStyle/>
          <a:p>
            <a:pPr algn="l">
              <a:lnSpc>
                <a:spcPct val="110000"/>
              </a:lnSpc>
              <a:spcAft>
                <a:spcPts val="600"/>
              </a:spcAft>
            </a:pPr>
            <a:r>
              <a:rPr sz="1500" b="1">
                <a:solidFill>
                  <a:srgbClr val="3C3D40"/>
                </a:solidFill>
                <a:latin typeface="Montserrat"/>
                <a:ea typeface="Montserrat"/>
                <a:cs typeface="Montserrat"/>
              </a:rPr>
              <a:t>Videos für Patienten</a:t>
            </a:r>
          </a:p>
          <a:p>
            <a:pPr algn="l">
              <a:lnSpc>
                <a:spcPct val="110000"/>
              </a:lnSpc>
              <a:spcAft>
                <a:spcPts val="800"/>
              </a:spcAft>
            </a:pPr>
            <a:r>
              <a:rPr sz="1100" b="0">
                <a:solidFill>
                  <a:srgbClr val="75767A"/>
                </a:solidFill>
                <a:latin typeface="Montserrat"/>
                <a:ea typeface="Montserrat"/>
                <a:cs typeface="Montserrat"/>
              </a:rPr>
              <a:t>Kurze Erklärungen zur Operation und zur Genesung.</a:t>
            </a:r>
          </a:p>
          <a:p>
            <a:pPr algn="l">
              <a:lnSpc>
                <a:spcPct val="110000"/>
              </a:lnSpc>
              <a:spcAft>
                <a:spcPts val="0"/>
              </a:spcAft>
            </a:pPr>
            <a:r>
              <a:rPr sz="1000" b="1">
                <a:solidFill>
                  <a:srgbClr val="007A78"/>
                </a:solidFill>
                <a:hlinkClick r:id="rId5"/>
                <a:latin typeface="Montserrat"/>
                <a:ea typeface="Montserrat"/>
                <a:cs typeface="Montserrat"/>
              </a:rPr>
              <a:t>holep.icua.es/videos/de/</a:t>
            </a:r>
          </a:p>
        </p:txBody>
      </p:sp>
      <p:sp>
        <p:nvSpPr>
          <p:cNvPr id="15" name="Rectangle 14"/>
          <p:cNvSpPr/>
          <p:nvPr/>
        </p:nvSpPr>
        <p:spPr>
          <a:xfrm>
            <a:off x="8127796"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127796"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10676" y="2606040"/>
            <a:ext cx="3149498" cy="1371600"/>
          </a:xfrm>
          <a:prstGeom prst="rect">
            <a:avLst/>
          </a:prstGeom>
          <a:noFill/>
        </p:spPr>
        <p:txBody>
          <a:bodyPr wrap="square" anchor="t" lIns="0" rIns="0" tIns="0" bIns="0">
            <a:spAutoFit/>
          </a:bodyPr>
          <a:lstStyle/>
          <a:p>
            <a:pPr algn="l">
              <a:lnSpc>
                <a:spcPct val="110000"/>
              </a:lnSpc>
              <a:spcAft>
                <a:spcPts val="600"/>
              </a:spcAft>
            </a:pPr>
            <a:r>
              <a:rPr sz="1500" b="1">
                <a:solidFill>
                  <a:srgbClr val="3C3D40"/>
                </a:solidFill>
                <a:latin typeface="Montserrat"/>
                <a:ea typeface="Montserrat"/>
                <a:cs typeface="Montserrat"/>
              </a:rPr>
              <a:t>En bloc HoLEP-Videothek</a:t>
            </a:r>
          </a:p>
          <a:p>
            <a:pPr algn="l">
              <a:lnSpc>
                <a:spcPct val="110000"/>
              </a:lnSpc>
              <a:spcAft>
                <a:spcPts val="800"/>
              </a:spcAft>
            </a:pPr>
            <a:r>
              <a:rPr sz="1100" b="0">
                <a:solidFill>
                  <a:srgbClr val="75767A"/>
                </a:solidFill>
                <a:latin typeface="Montserrat"/>
                <a:ea typeface="Montserrat"/>
                <a:cs typeface="Montserrat"/>
              </a:rPr>
              <a:t>OP-Videos der En-bloc-HoLEP, für Urologen.</a:t>
            </a:r>
          </a:p>
          <a:p>
            <a:pPr algn="l">
              <a:lnSpc>
                <a:spcPct val="110000"/>
              </a:lnSpc>
              <a:spcAft>
                <a:spcPts val="0"/>
              </a:spcAft>
            </a:pPr>
            <a:r>
              <a:rPr sz="1000" b="1">
                <a:solidFill>
                  <a:srgbClr val="007A78"/>
                </a:solidFill>
                <a:hlinkClick r:id="rId6"/>
                <a:latin typeface="Montserrat"/>
                <a:ea typeface="Montserrat"/>
                <a:cs typeface="Montserrat"/>
              </a:rPr>
              <a:t>holep.icua.es/bibliothek/</a:t>
            </a:r>
          </a:p>
        </p:txBody>
      </p:sp>
      <p:sp>
        <p:nvSpPr>
          <p:cNvPr id="18" name="Rectangle 17"/>
          <p:cNvSpPr/>
          <p:nvPr/>
        </p:nvSpPr>
        <p:spPr>
          <a:xfrm>
            <a:off x="548640" y="4434840"/>
            <a:ext cx="11094415" cy="109728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4572000"/>
            <a:ext cx="10637215" cy="914400"/>
          </a:xfrm>
          <a:prstGeom prst="rect">
            <a:avLst/>
          </a:prstGeom>
          <a:noFill/>
        </p:spPr>
        <p:txBody>
          <a:bodyPr wrap="square" anchor="ctr" lIns="0" rIns="0" tIns="0" bIns="0">
            <a:spAutoFit/>
          </a:bodyPr>
          <a:lstStyle/>
          <a:p>
            <a:pPr algn="l">
              <a:lnSpc>
                <a:spcPct val="110000"/>
              </a:lnSpc>
              <a:spcAft>
                <a:spcPts val="600"/>
              </a:spcAft>
            </a:pPr>
            <a:r>
              <a:rPr sz="1300" b="1">
                <a:solidFill>
                  <a:srgbClr val="3C3D40"/>
                </a:solidFill>
                <a:latin typeface="Montserrat"/>
                <a:ea typeface="Montserrat"/>
                <a:cs typeface="Montserrat"/>
              </a:rPr>
              <a:t>Lehrmaterial auf Grundlage eines geometrischen Modells. Es ersetzt nicht die Beratung durch Ihren Urologen.</a:t>
            </a:r>
          </a:p>
          <a:p>
            <a:pPr algn="l">
              <a:lnSpc>
                <a:spcPct val="110000"/>
              </a:lnSpc>
              <a:spcAft>
                <a:spcPts val="0"/>
              </a:spcAft>
            </a:pPr>
            <a:r>
              <a:rPr sz="1100" b="0">
                <a:solidFill>
                  <a:srgbClr val="75767A"/>
                </a:solidFill>
                <a:latin typeface="Montserrat"/>
                <a:ea typeface="Montserrat"/>
                <a:cs typeface="Montserrat"/>
              </a:rPr>
              <a:t>Kostenlos für Lehre und Aufklärung, mit Quellenangabe: ICUA · holep.icua.es/3d</a:t>
            </a:r>
          </a:p>
        </p:txBody>
      </p:sp>
      <p:sp>
        <p:nvSpPr>
          <p:cNvPr id="20" name="TextBox 19"/>
          <p:cNvSpPr txBox="1"/>
          <p:nvPr/>
        </p:nvSpPr>
        <p:spPr>
          <a:xfrm>
            <a:off x="548640" y="5715000"/>
            <a:ext cx="11094415" cy="365760"/>
          </a:xfrm>
          <a:prstGeom prst="rect">
            <a:avLst/>
          </a:prstGeom>
          <a:noFill/>
        </p:spPr>
        <p:txBody>
          <a:bodyPr wrap="square" anchor="t" lIns="0" rIns="0" tIns="0" bIns="0">
            <a:spAutoFit/>
          </a:bodyPr>
          <a:lstStyle/>
          <a:p>
            <a:pPr algn="l">
              <a:lnSpc>
                <a:spcPct val="110000"/>
              </a:lnSpc>
              <a:spcAft>
                <a:spcPts val="0"/>
              </a:spcAft>
            </a:pPr>
            <a:r>
              <a:rPr sz="1400" b="1">
                <a:solidFill>
                  <a:srgbClr val="007A78"/>
                </a:solidFill>
                <a:hlinkClick r:id="rId3"/>
                <a:latin typeface="Montserrat"/>
                <a:ea typeface="Montserrat"/>
                <a:cs typeface="Montserrat"/>
              </a:rPr>
              <a:t>https://holep.icua.es/3d/de/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7A78"/>
      </a:hlink>
      <a:folHlink>
        <a:srgbClr val="007A7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HoLEP: Prostatagröße und Enukleationsebene</dc:title>
  <dc:subject/>
  <dc:creator>Dr. Fernando Gómez Sancha · ICUA</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dc:language>de</dc:language>
</cp:coreProperties>
</file>