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en/" TargetMode="External"/><Relationship Id="rId4" Type="http://schemas.openxmlformats.org/officeDocument/2006/relationships/hyperlink" Target="https://holep.icua.es/en.html" TargetMode="External"/><Relationship Id="rId5" Type="http://schemas.openxmlformats.org/officeDocument/2006/relationships/hyperlink" Target="https://holep.icua.es/videos/en/" TargetMode="External"/><Relationship Id="rId6" Type="http://schemas.openxmlformats.org/officeDocument/2006/relationships/hyperlink" Target="https://holep.icua.es/library/"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502920"/>
            <a:ext cx="2678249" cy="502920"/>
          </a:xfrm>
          <a:prstGeom prst="rect">
            <a:avLst/>
          </a:prstGeom>
        </p:spPr>
      </p:pic>
      <p:sp>
        <p:nvSpPr>
          <p:cNvPr id="3" name="TextBox 2"/>
          <p:cNvSpPr txBox="1"/>
          <p:nvPr/>
        </p:nvSpPr>
        <p:spPr>
          <a:xfrm>
            <a:off x="548640" y="1417320"/>
            <a:ext cx="10515600" cy="274320"/>
          </a:xfrm>
          <a:prstGeom prst="rect">
            <a:avLst/>
          </a:prstGeom>
          <a:noFill/>
        </p:spPr>
        <p:txBody>
          <a:bodyPr wrap="square" anchor="t" lIns="0" rIns="0" tIns="0" bIns="0">
            <a:spAutoFit/>
          </a:bodyPr>
          <a:lstStyle/>
          <a:p>
            <a:pPr algn="l">
              <a:lnSpc>
                <a:spcPct val="110000"/>
              </a:lnSpc>
              <a:spcAft>
                <a:spcPts val="0"/>
              </a:spcAft>
            </a:pPr>
            <a:r>
              <a:rPr sz="1300" b="1" spc="200">
                <a:solidFill>
                  <a:srgbClr val="007A78"/>
                </a:solidFill>
                <a:latin typeface="Montserrat"/>
                <a:ea typeface="Montserrat"/>
                <a:cs typeface="Montserrat"/>
              </a:rPr>
              <a:t>SIZE INDEPENDENCE</a:t>
            </a:r>
          </a:p>
        </p:txBody>
      </p:sp>
      <p:sp>
        <p:nvSpPr>
          <p:cNvPr id="4" name="TextBox 3"/>
          <p:cNvSpPr txBox="1"/>
          <p:nvPr/>
        </p:nvSpPr>
        <p:spPr>
          <a:xfrm>
            <a:off x="548640" y="1783080"/>
            <a:ext cx="11064240" cy="2103120"/>
          </a:xfrm>
          <a:prstGeom prst="rect">
            <a:avLst/>
          </a:prstGeom>
          <a:noFill/>
        </p:spPr>
        <p:txBody>
          <a:bodyPr wrap="square" anchor="t" lIns="0" rIns="0" tIns="0" bIns="0">
            <a:spAutoFit/>
          </a:bodyPr>
          <a:lstStyle/>
          <a:p>
            <a:pPr algn="l">
              <a:lnSpc>
                <a:spcPct val="110000"/>
              </a:lnSpc>
              <a:spcAft>
                <a:spcPts val="200"/>
              </a:spcAft>
            </a:pPr>
            <a:r>
              <a:rPr sz="3000" b="0">
                <a:solidFill>
                  <a:srgbClr val="3C3D40"/>
                </a:solidFill>
                <a:latin typeface="Montserrat"/>
                <a:ea typeface="Montserrat"/>
                <a:cs typeface="Montserrat"/>
              </a:rPr>
              <a:t>Volume grows cubically.</a:t>
            </a:r>
          </a:p>
          <a:p>
            <a:pPr algn="l">
              <a:lnSpc>
                <a:spcPct val="110000"/>
              </a:lnSpc>
              <a:spcAft>
                <a:spcPts val="0"/>
              </a:spcAft>
            </a:pPr>
            <a:r>
              <a:rPr sz="3000" b="1">
                <a:solidFill>
                  <a:srgbClr val="007A78"/>
                </a:solidFill>
                <a:latin typeface="Montserrat"/>
                <a:ea typeface="Montserrat"/>
                <a:cs typeface="Montserrat"/>
              </a:rPr>
              <a:t>The enucleation plane, only quadratically.</a:t>
            </a:r>
          </a:p>
        </p:txBody>
      </p:sp>
      <p:sp>
        <p:nvSpPr>
          <p:cNvPr id="5" name="TextBox 4"/>
          <p:cNvSpPr txBox="1"/>
          <p:nvPr/>
        </p:nvSpPr>
        <p:spPr>
          <a:xfrm>
            <a:off x="548640" y="4023360"/>
            <a:ext cx="10058400" cy="1097280"/>
          </a:xfrm>
          <a:prstGeom prst="rect">
            <a:avLst/>
          </a:prstGeom>
          <a:noFill/>
        </p:spPr>
        <p:txBody>
          <a:bodyPr wrap="square" anchor="t" lIns="0" rIns="0" tIns="0" bIns="0">
            <a:spAutoFit/>
          </a:bodyPr>
          <a:lstStyle/>
          <a:p>
            <a:pPr algn="l">
              <a:lnSpc>
                <a:spcPct val="125000"/>
              </a:lnSpc>
              <a:spcAft>
                <a:spcPts val="0"/>
              </a:spcAft>
            </a:pPr>
            <a:r>
              <a:rPr sz="1500" b="0">
                <a:solidFill>
                  <a:srgbClr val="75767A"/>
                </a:solidFill>
                <a:latin typeface="Montserrat"/>
                <a:ea typeface="Montserrat"/>
                <a:cs typeface="Montserrat"/>
              </a:rPr>
              <a:t>In HoLEP, enucleation takes place on the surface that separates the adenoma from the surgical capsule. That surface grows far more slowly than the volume, which is why a 500 cc prostate can be enucleated with the same endoscope as a 30 cc one.</a:t>
            </a:r>
          </a:p>
        </p:txBody>
      </p:sp>
      <p:sp>
        <p:nvSpPr>
          <p:cNvPr id="6" name="Rectangle 5"/>
          <p:cNvSpPr/>
          <p:nvPr/>
        </p:nvSpPr>
        <p:spPr>
          <a:xfrm>
            <a:off x="0" y="5257800"/>
            <a:ext cx="12191695" cy="160020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486400"/>
            <a:ext cx="7772400" cy="1097280"/>
          </a:xfrm>
          <a:prstGeom prst="rect">
            <a:avLst/>
          </a:prstGeom>
          <a:noFill/>
        </p:spPr>
        <p:txBody>
          <a:bodyPr wrap="square" anchor="t" lIns="0" rIns="0" tIns="0" bIns="0">
            <a:spAutoFit/>
          </a:bodyPr>
          <a:lstStyle/>
          <a:p>
            <a:pPr algn="l">
              <a:lnSpc>
                <a:spcPct val="110000"/>
              </a:lnSpc>
              <a:spcAft>
                <a:spcPts val="400"/>
              </a:spcAft>
            </a:pPr>
            <a:r>
              <a:rPr sz="1800" b="1">
                <a:solidFill>
                  <a:srgbClr val="FFFFFF"/>
                </a:solidFill>
                <a:latin typeface="Montserrat"/>
                <a:ea typeface="Montserrat"/>
                <a:cs typeface="Montserrat"/>
              </a:rPr>
              <a:t>Dr. Fernando Gómez Sancha</a:t>
            </a:r>
          </a:p>
          <a:p>
            <a:pPr algn="l">
              <a:lnSpc>
                <a:spcPct val="110000"/>
              </a:lnSpc>
              <a:spcAft>
                <a:spcPts val="0"/>
              </a:spcAft>
            </a:pPr>
            <a:r>
              <a:rPr sz="1300" b="0">
                <a:solidFill>
                  <a:srgbClr val="FFFFFF"/>
                </a:solidFill>
                <a:latin typeface="Montserrat"/>
                <a:ea typeface="Montserrat"/>
                <a:cs typeface="Montserrat"/>
              </a:rPr>
              <a:t>Instituto de Cirugía Urológica Avanzada · ICUA · Madrid</a:t>
            </a:r>
          </a:p>
        </p:txBody>
      </p:sp>
      <p:sp>
        <p:nvSpPr>
          <p:cNvPr id="8" name="TextBox 7"/>
          <p:cNvSpPr txBox="1"/>
          <p:nvPr/>
        </p:nvSpPr>
        <p:spPr>
          <a:xfrm>
            <a:off x="7863840" y="5486400"/>
            <a:ext cx="3794760" cy="1097280"/>
          </a:xfrm>
          <a:prstGeom prst="rect">
            <a:avLst/>
          </a:prstGeom>
          <a:noFill/>
        </p:spPr>
        <p:txBody>
          <a:bodyPr wrap="square" anchor="t" lIns="0" rIns="0" tIns="0" bIns="0">
            <a:spAutoFit/>
          </a:bodyPr>
          <a:lstStyle/>
          <a:p>
            <a:pPr algn="r">
              <a:lnSpc>
                <a:spcPct val="110000"/>
              </a:lnSpc>
              <a:spcAft>
                <a:spcPts val="400"/>
              </a:spcAft>
            </a:pPr>
            <a:r>
              <a:rPr sz="1400" b="1">
                <a:solidFill>
                  <a:srgbClr val="FFFFFF"/>
                </a:solidFill>
                <a:hlinkClick r:id="rId3"/>
                <a:latin typeface="Montserrat"/>
                <a:ea typeface="Montserrat"/>
                <a:cs typeface="Montserrat"/>
              </a:rPr>
              <a:t>https://holep.icua.es/3d/en/</a:t>
            </a:r>
          </a:p>
          <a:p>
            <a:pPr algn="r">
              <a:lnSpc>
                <a:spcPct val="110000"/>
              </a:lnSpc>
              <a:spcAft>
                <a:spcPts val="0"/>
              </a:spcAft>
            </a:pPr>
            <a:r>
              <a:rPr sz="1000" b="0">
                <a:solidFill>
                  <a:srgbClr val="FFFFFF"/>
                </a:solidFill>
                <a:latin typeface="Montserrat"/>
                <a:ea typeface="Montserrat"/>
                <a:cs typeface="Montserrat"/>
              </a:rPr>
              <a:t>Free for teaching and outreach, citing the source: ICUA · holep.icua.es/3d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FROM 30 TO 500 CC</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True scale, in 3D</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https://holep.icua.es/3d/en/</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2 / 7</a:t>
            </a:r>
          </a:p>
        </p:txBody>
      </p:sp>
      <p:pic>
        <p:nvPicPr>
          <p:cNvPr id="8" name="Picture 7" descr="en-sizes.png"/>
          <p:cNvPicPr>
            <a:picLocks noChangeAspect="1"/>
          </p:cNvPicPr>
          <p:nvPr/>
        </p:nvPicPr>
        <p:blipFill>
          <a:blip r:embed="rId4"/>
          <a:stretch>
            <a:fillRect/>
          </a:stretch>
        </p:blipFill>
        <p:spPr>
          <a:xfrm>
            <a:off x="548640" y="1920240"/>
            <a:ext cx="6949440" cy="3909060"/>
          </a:xfrm>
          <a:prstGeom prst="rect">
            <a:avLst/>
          </a:prstGeom>
        </p:spPr>
      </p:pic>
      <p:sp>
        <p:nvSpPr>
          <p:cNvPr id="9" name="TextBox 8"/>
          <p:cNvSpPr txBox="1"/>
          <p:nvPr/>
        </p:nvSpPr>
        <p:spPr>
          <a:xfrm>
            <a:off x="548640" y="5943600"/>
            <a:ext cx="6949440" cy="274320"/>
          </a:xfrm>
          <a:prstGeom prst="rect">
            <a:avLst/>
          </a:prstGeom>
          <a:noFill/>
        </p:spPr>
        <p:txBody>
          <a:bodyPr wrap="square" anchor="t" lIns="0" rIns="0" tIns="0" bIns="0">
            <a:spAutoFit/>
          </a:bodyPr>
          <a:lstStyle/>
          <a:p>
            <a:pPr algn="l">
              <a:lnSpc>
                <a:spcPct val="110000"/>
              </a:lnSpc>
              <a:spcAft>
                <a:spcPts val="0"/>
              </a:spcAft>
            </a:pPr>
            <a:r>
              <a:rPr sz="1000" b="0">
                <a:solidFill>
                  <a:srgbClr val="00A8A6"/>
                </a:solidFill>
                <a:latin typeface="Montserrat"/>
                <a:ea typeface="Montserrat"/>
                <a:cs typeface="Montserrat"/>
              </a:rPr>
              <a:t>■ </a:t>
            </a:r>
            <a:r>
              <a:rPr sz="1000" b="0">
                <a:solidFill>
                  <a:srgbClr val="75767A"/>
                </a:solidFill>
                <a:latin typeface="Montserrat"/>
                <a:ea typeface="Montserrat"/>
                <a:cs typeface="Montserrat"/>
              </a:rPr>
              <a:t>Adenoma-capsule plane     </a:t>
            </a:r>
            <a:r>
              <a:rPr sz="1000" b="0">
                <a:solidFill>
                  <a:srgbClr val="B7C0C7"/>
                </a:solidFill>
                <a:latin typeface="Montserrat"/>
                <a:ea typeface="Montserrat"/>
                <a:cs typeface="Montserrat"/>
              </a:rPr>
              <a:t>■ </a:t>
            </a:r>
            <a:r>
              <a:rPr sz="1000" b="0">
                <a:solidFill>
                  <a:srgbClr val="75767A"/>
                </a:solidFill>
                <a:latin typeface="Montserrat"/>
                <a:ea typeface="Montserrat"/>
                <a:cs typeface="Montserrat"/>
              </a:rPr>
              <a:t>Peripheral zone, ≈ 20 g, not removed     </a:t>
            </a:r>
            <a:r>
              <a:rPr sz="1000" b="0">
                <a:solidFill>
                  <a:srgbClr val="7D8893"/>
                </a:solidFill>
                <a:latin typeface="Montserrat"/>
                <a:ea typeface="Montserrat"/>
                <a:cs typeface="Montserrat"/>
              </a:rPr>
              <a:t>■ </a:t>
            </a:r>
            <a:r>
              <a:rPr sz="1000" b="0">
                <a:solidFill>
                  <a:srgbClr val="75767A"/>
                </a:solidFill>
                <a:latin typeface="Montserrat"/>
                <a:ea typeface="Montserrat"/>
                <a:cs typeface="Montserrat"/>
              </a:rPr>
              <a:t>26 Fr sheath</a:t>
            </a:r>
          </a:p>
        </p:txBody>
      </p:sp>
      <p:sp>
        <p:nvSpPr>
          <p:cNvPr id="10" name="TextBox 9"/>
          <p:cNvSpPr txBox="1"/>
          <p:nvPr/>
        </p:nvSpPr>
        <p:spPr>
          <a:xfrm>
            <a:off x="8641080" y="205740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×48</a:t>
            </a:r>
          </a:p>
        </p:txBody>
      </p:sp>
      <p:sp>
        <p:nvSpPr>
          <p:cNvPr id="11" name="TextBox 10"/>
          <p:cNvSpPr txBox="1"/>
          <p:nvPr/>
        </p:nvSpPr>
        <p:spPr>
          <a:xfrm>
            <a:off x="8641080" y="262432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Adenoma enucleated</a:t>
            </a:r>
          </a:p>
        </p:txBody>
      </p:sp>
      <p:sp>
        <p:nvSpPr>
          <p:cNvPr id="12" name="Rectangle 11"/>
          <p:cNvSpPr/>
          <p:nvPr/>
        </p:nvSpPr>
        <p:spPr>
          <a:xfrm>
            <a:off x="8641080" y="3136391"/>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41080" y="338328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×13.2</a:t>
            </a:r>
          </a:p>
        </p:txBody>
      </p:sp>
      <p:sp>
        <p:nvSpPr>
          <p:cNvPr id="14" name="TextBox 13"/>
          <p:cNvSpPr txBox="1"/>
          <p:nvPr/>
        </p:nvSpPr>
        <p:spPr>
          <a:xfrm>
            <a:off x="8641080" y="395020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Adenoma-capsule plane</a:t>
            </a:r>
          </a:p>
        </p:txBody>
      </p:sp>
      <p:sp>
        <p:nvSpPr>
          <p:cNvPr id="15" name="Rectangle 14"/>
          <p:cNvSpPr/>
          <p:nvPr/>
        </p:nvSpPr>
        <p:spPr>
          <a:xfrm>
            <a:off x="8641080" y="446227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41080" y="470916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75767A"/>
                </a:solidFill>
                <a:latin typeface="Montserrat"/>
                <a:ea typeface="Montserrat"/>
                <a:cs typeface="Montserrat"/>
              </a:rPr>
              <a:t>×2.6</a:t>
            </a:r>
          </a:p>
        </p:txBody>
      </p:sp>
      <p:sp>
        <p:nvSpPr>
          <p:cNvPr id="17" name="TextBox 16"/>
          <p:cNvSpPr txBox="1"/>
          <p:nvPr/>
        </p:nvSpPr>
        <p:spPr>
          <a:xfrm>
            <a:off x="8641080" y="527608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Diameter and length</a:t>
            </a:r>
          </a:p>
        </p:txBody>
      </p:sp>
      <p:sp>
        <p:nvSpPr>
          <p:cNvPr id="18" name="Rectangle 17"/>
          <p:cNvSpPr/>
          <p:nvPr/>
        </p:nvSpPr>
        <p:spPr>
          <a:xfrm>
            <a:off x="8641080" y="578815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SIZE INDEPENDENCE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How each quantity grows</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https://holep.icua.es/3d/en/</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3 / 7</a:t>
            </a:r>
          </a:p>
        </p:txBody>
      </p:sp>
      <p:sp>
        <p:nvSpPr>
          <p:cNvPr id="8" name="TextBox 7"/>
          <p:cNvSpPr txBox="1"/>
          <p:nvPr/>
        </p:nvSpPr>
        <p:spPr>
          <a:xfrm>
            <a:off x="548640" y="1828800"/>
            <a:ext cx="11094415" cy="54864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Multiplier relative to a 30 cc prostate, which has only about 10 cc of adenoma. The adenoma removed takes off; the plane's area increases gradually; the diameter barely changes.</a:t>
            </a:r>
          </a:p>
        </p:txBody>
      </p:sp>
      <p:pic>
        <p:nvPicPr>
          <p:cNvPr id="9" name="Picture 8" descr="en-curve.png"/>
          <p:cNvPicPr>
            <a:picLocks noChangeAspect="1"/>
          </p:cNvPicPr>
          <p:nvPr/>
        </p:nvPicPr>
        <p:blipFill>
          <a:blip r:embed="rId4"/>
          <a:stretch>
            <a:fillRect/>
          </a:stretch>
        </p:blipFill>
        <p:spPr>
          <a:xfrm>
            <a:off x="2722727" y="2468880"/>
            <a:ext cx="6746240" cy="37947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SIZE INDEPENDENCE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Dissection area per cc of adenoma</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https://holep.icua.es/3d/en/</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4 / 7</a:t>
            </a:r>
          </a:p>
        </p:txBody>
      </p:sp>
      <p:sp>
        <p:nvSpPr>
          <p:cNvPr id="8" name="TextBox 7"/>
          <p:cNvSpPr txBox="1"/>
          <p:nvPr/>
        </p:nvSpPr>
        <p:spPr>
          <a:xfrm>
            <a:off x="548640" y="1828800"/>
            <a:ext cx="11094415" cy="73152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The larger the prostate, the less surface area has to be dissected for each cc of adenoma enucleated. For a 500 cc gland, the dissection area per cc is about a quarter of that of a 30 cc gland.</a:t>
            </a:r>
          </a:p>
        </p:txBody>
      </p:sp>
      <p:graphicFrame>
        <p:nvGraphicFramePr>
          <p:cNvPr id="9" name="Table 8"/>
          <p:cNvGraphicFramePr>
            <a:graphicFrameLocks noGrp="1"/>
          </p:cNvGraphicFramePr>
          <p:nvPr/>
        </p:nvGraphicFramePr>
        <p:xfrm>
          <a:off x="548640" y="2743200"/>
          <a:ext cx="11094415" cy="3200400"/>
        </p:xfrm>
        <a:graphic>
          <a:graphicData uri="http://schemas.openxmlformats.org/drawingml/2006/table">
            <a:tbl>
              <a:tblPr firstRow="1" bandRow="1">
                <a:tableStyleId>{5C22544A-7EE6-4342-B048-85BDC9FD1C3A}</a:tableStyleId>
              </a:tblPr>
              <a:tblGrid>
                <a:gridCol w="1849069"/>
                <a:gridCol w="1849069"/>
                <a:gridCol w="1849069"/>
                <a:gridCol w="1849069"/>
                <a:gridCol w="1849069"/>
                <a:gridCol w="1849070"/>
              </a:tblGrid>
              <a:tr h="457200">
                <a:tc>
                  <a:txBody>
                    <a:bodyPr/>
                    <a:lstStyle/>
                    <a:p>
                      <a:pPr algn="ctr"/>
                      <a:r>
                        <a:rPr sz="1100" b="1">
                          <a:solidFill>
                            <a:srgbClr val="75767A"/>
                          </a:solidFill>
                          <a:latin typeface="Montserrat"/>
                          <a:ea typeface="Montserrat"/>
                          <a:cs typeface="Montserrat"/>
                        </a:rPr>
                        <a:t>Total volume</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Plane area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Area per cc of adenoma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 ×</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Plane ×</a:t>
                      </a:r>
                    </a:p>
                  </a:txBody>
                  <a:tcPr marL="91440" marR="91440" anchor="ctr">
                    <a:solidFill>
                      <a:srgbClr val="F2F5F5"/>
                    </a:solidFill>
                  </a:tcPr>
                </a:tc>
              </a:tr>
              <a:tr h="457200">
                <a:tc>
                  <a:txBody>
                    <a:bodyPr/>
                    <a:lstStyle/>
                    <a:p>
                      <a:pPr algn="ctr"/>
                      <a:r>
                        <a:rPr sz="1400" b="0">
                          <a:solidFill>
                            <a:srgbClr val="3C3D40"/>
                          </a:solidFill>
                          <a:latin typeface="Montserrat"/>
                          <a:ea typeface="Montserrat"/>
                          <a:cs typeface="Montserrat"/>
                        </a:rPr>
                        <a:t>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23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2.26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×1.0</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74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1.24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×3.3</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150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125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0.96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×5.5</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214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163 cm²</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0.84 cm²</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×7.2</a:t>
                      </a:r>
                    </a:p>
                  </a:txBody>
                  <a:tcPr marL="91440" marR="91440" anchor="ctr">
                    <a:solidFill>
                      <a:srgbClr val="E3F4F4"/>
                    </a:solidFill>
                  </a:tcPr>
                </a:tc>
              </a:tr>
              <a:tr h="457200">
                <a:tc>
                  <a:txBody>
                    <a:bodyPr/>
                    <a:lstStyle/>
                    <a:p>
                      <a:pPr algn="ctr"/>
                      <a:r>
                        <a:rPr sz="1400" b="0">
                          <a:solidFill>
                            <a:srgbClr val="3C3D40"/>
                          </a:solidFill>
                          <a:latin typeface="Montserrat"/>
                          <a:ea typeface="Montserrat"/>
                          <a:cs typeface="Montserrat"/>
                        </a:rPr>
                        <a:t>300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208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0.74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×9.2</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500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298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0.62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×13.2</a:t>
                      </a:r>
                    </a:p>
                  </a:txBody>
                  <a:tcPr marL="91440" marR="91440"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MEDIAN LOBE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Total volume and median lobe</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https://holep.icua.es/3d/en/</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5 / 7</a:t>
            </a:r>
          </a:p>
        </p:txBody>
      </p:sp>
      <p:sp>
        <p:nvSpPr>
          <p:cNvPr id="8" name="TextBox 7"/>
          <p:cNvSpPr txBox="1"/>
          <p:nvPr/>
        </p:nvSpPr>
        <p:spPr>
          <a:xfrm>
            <a:off x="548640" y="1828800"/>
            <a:ext cx="11094415" cy="914400"/>
          </a:xfrm>
          <a:prstGeom prst="rect">
            <a:avLst/>
          </a:prstGeom>
          <a:noFill/>
        </p:spPr>
        <p:txBody>
          <a:bodyPr wrap="square" anchor="t" lIns="0" rIns="0" tIns="0" bIns="0">
            <a:spAutoFit/>
          </a:bodyPr>
          <a:lstStyle/>
          <a:p>
            <a:pPr algn="l">
              <a:lnSpc>
                <a:spcPct val="120000"/>
              </a:lnSpc>
              <a:spcAft>
                <a:spcPts val="0"/>
              </a:spcAft>
            </a:pPr>
            <a:r>
              <a:rPr sz="1250" b="0">
                <a:solidFill>
                  <a:srgbClr val="75767A"/>
                </a:solidFill>
                <a:latin typeface="Montserrat"/>
                <a:ea typeface="Montserrat"/>
                <a:cs typeface="Montserrat"/>
              </a:rPr>
              <a:t>Choose the volume of the lateral lobes and of the median lobe. The median lobe grows into the bladder lumen, covered by urothelium, and only adds its base at the bladder neck to the dissection plane. So for the same total volume, a prostate with a large median lobe has less surface area to dissect than one without.</a:t>
            </a:r>
          </a:p>
        </p:txBody>
      </p:sp>
      <p:pic>
        <p:nvPicPr>
          <p:cNvPr id="9" name="Picture 8" descr="en-ml.png"/>
          <p:cNvPicPr>
            <a:picLocks noChangeAspect="1"/>
          </p:cNvPicPr>
          <p:nvPr/>
        </p:nvPicPr>
        <p:blipFill>
          <a:blip r:embed="rId4"/>
          <a:stretch>
            <a:fillRect/>
          </a:stretch>
        </p:blipFill>
        <p:spPr>
          <a:xfrm>
            <a:off x="548640" y="2788920"/>
            <a:ext cx="6309360" cy="3549015"/>
          </a:xfrm>
          <a:prstGeom prst="rect">
            <a:avLst/>
          </a:prstGeom>
        </p:spPr>
      </p:pic>
      <p:sp>
        <p:nvSpPr>
          <p:cNvPr id="10" name="TextBox 9"/>
          <p:cNvSpPr txBox="1"/>
          <p:nvPr/>
        </p:nvSpPr>
        <p:spPr>
          <a:xfrm>
            <a:off x="7315200" y="288036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+4.5 cm²</a:t>
            </a:r>
          </a:p>
        </p:txBody>
      </p:sp>
      <p:sp>
        <p:nvSpPr>
          <p:cNvPr id="11" name="TextBox 10"/>
          <p:cNvSpPr txBox="1"/>
          <p:nvPr/>
        </p:nvSpPr>
        <p:spPr>
          <a:xfrm>
            <a:off x="7315200" y="344728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Base at the neck: added dissection area</a:t>
            </a:r>
          </a:p>
        </p:txBody>
      </p:sp>
      <p:sp>
        <p:nvSpPr>
          <p:cNvPr id="12" name="Rectangle 11"/>
          <p:cNvSpPr/>
          <p:nvPr/>
        </p:nvSpPr>
        <p:spPr>
          <a:xfrm>
            <a:off x="7315200" y="3959352"/>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420624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163 → 144 cm²</a:t>
            </a:r>
          </a:p>
        </p:txBody>
      </p:sp>
      <p:sp>
        <p:nvSpPr>
          <p:cNvPr id="14" name="TextBox 13"/>
          <p:cNvSpPr txBox="1"/>
          <p:nvPr/>
        </p:nvSpPr>
        <p:spPr>
          <a:xfrm>
            <a:off x="7315200" y="477316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Dissection area · 214 cc</a:t>
            </a:r>
          </a:p>
        </p:txBody>
      </p:sp>
      <p:sp>
        <p:nvSpPr>
          <p:cNvPr id="15" name="Rectangle 14"/>
          <p:cNvSpPr/>
          <p:nvPr/>
        </p:nvSpPr>
        <p:spPr>
          <a:xfrm>
            <a:off x="7315200" y="5285231"/>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0" y="5486400"/>
            <a:ext cx="4297680" cy="548640"/>
          </a:xfrm>
          <a:prstGeom prst="rect">
            <a:avLst/>
          </a:prstGeom>
          <a:noFill/>
        </p:spPr>
        <p:txBody>
          <a:bodyPr wrap="square" anchor="t" lIns="0" rIns="0" tIns="0" bIns="0">
            <a:spAutoFit/>
          </a:bodyPr>
          <a:lstStyle/>
          <a:p>
            <a:pPr algn="l">
              <a:lnSpc>
                <a:spcPct val="110000"/>
              </a:lnSpc>
              <a:spcAft>
                <a:spcPts val="0"/>
              </a:spcAft>
            </a:pPr>
            <a:r>
              <a:rPr sz="1000" b="0">
                <a:solidFill>
                  <a:srgbClr val="D8A39C"/>
                </a:solidFill>
                <a:latin typeface="Montserrat"/>
                <a:ea typeface="Montserrat"/>
                <a:cs typeface="Montserrat"/>
              </a:rPr>
              <a:t>■ </a:t>
            </a:r>
            <a:r>
              <a:rPr sz="1000" b="0">
                <a:solidFill>
                  <a:srgbClr val="75767A"/>
                </a:solidFill>
                <a:latin typeface="Montserrat"/>
                <a:ea typeface="Montserrat"/>
                <a:cs typeface="Montserrat"/>
              </a:rPr>
              <a:t>Median lobe, covered by urothelium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SIZE INDEPENDENCE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Method and assumptions</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https://holep.icua.es/3d/en/</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6 / 7</a:t>
            </a:r>
          </a:p>
        </p:txBody>
      </p:sp>
      <p:sp>
        <p:nvSpPr>
          <p:cNvPr id="8" name="TextBox 7"/>
          <p:cNvSpPr txBox="1"/>
          <p:nvPr/>
        </p:nvSpPr>
        <p:spPr>
          <a:xfrm>
            <a:off x="548640"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Peripheral zone</a:t>
            </a:r>
          </a:p>
          <a:p>
            <a:pPr algn="l">
              <a:lnSpc>
                <a:spcPct val="115000"/>
              </a:lnSpc>
              <a:spcAft>
                <a:spcPts val="0"/>
              </a:spcAft>
            </a:pPr>
            <a:r>
              <a:rPr sz="1100" b="0">
                <a:solidFill>
                  <a:srgbClr val="3C3D40"/>
                </a:solidFill>
                <a:latin typeface="Montserrat"/>
                <a:ea typeface="Montserrat"/>
                <a:cs typeface="Montserrat"/>
              </a:rPr>
              <a:t>The peripheral zone, the surgical capsule, is not enucleated. It is assumed to weigh about 20 g in every prostate: the adenoma is the total volume minus 20 cc, and the enucleation plane is the surface of that adenoma. That is why the fair comparison is with the adenoma removed, not with the total volume.</a:t>
            </a:r>
          </a:p>
        </p:txBody>
      </p:sp>
      <p:sp>
        <p:nvSpPr>
          <p:cNvPr id="9" name="TextBox 8"/>
          <p:cNvSpPr txBox="1"/>
          <p:nvPr/>
        </p:nvSpPr>
        <p:spPr>
          <a:xfrm>
            <a:off x="548640"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Volume</a:t>
            </a:r>
          </a:p>
          <a:p>
            <a:pPr algn="l">
              <a:lnSpc>
                <a:spcPct val="115000"/>
              </a:lnSpc>
              <a:spcAft>
                <a:spcPts val="0"/>
              </a:spcAft>
            </a:pPr>
            <a:r>
              <a:rPr sz="1100" b="0">
                <a:solidFill>
                  <a:srgbClr val="3C3D40"/>
                </a:solidFill>
                <a:latin typeface="Montserrat"/>
                <a:ea typeface="Montserrat"/>
                <a:cs typeface="Montserrat"/>
              </a:rPr>
              <a:t>Ultrasound ellipsoid formula: V = d1 × d2 × d3 × 0.52. To isolate the effect of size, the equivalent prostate with three equal diameters is used.</a:t>
            </a:r>
          </a:p>
        </p:txBody>
      </p:sp>
      <p:sp>
        <p:nvSpPr>
          <p:cNvPr id="10" name="TextBox 9"/>
          <p:cNvSpPr txBox="1"/>
          <p:nvPr/>
        </p:nvSpPr>
        <p:spPr>
          <a:xfrm>
            <a:off x="548640" y="475488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Dissection plane</a:t>
            </a:r>
          </a:p>
          <a:p>
            <a:pPr algn="l">
              <a:lnSpc>
                <a:spcPct val="115000"/>
              </a:lnSpc>
              <a:spcAft>
                <a:spcPts val="0"/>
              </a:spcAft>
            </a:pPr>
            <a:r>
              <a:rPr sz="1100" b="0">
                <a:solidFill>
                  <a:srgbClr val="3C3D40"/>
                </a:solidFill>
                <a:latin typeface="Montserrat"/>
                <a:ea typeface="Montserrat"/>
                <a:cs typeface="Montserrat"/>
              </a:rPr>
              <a:t>Approximated by the surface area of the adenoma: S = π × d². As long as the shape is preserved, any shape follows the same law: surface area scales with d² and volume with d³.</a:t>
            </a:r>
          </a:p>
        </p:txBody>
      </p:sp>
      <p:sp>
        <p:nvSpPr>
          <p:cNvPr id="11" name="TextBox 10"/>
          <p:cNvSpPr txBox="1"/>
          <p:nvPr/>
        </p:nvSpPr>
        <p:spPr>
          <a:xfrm>
            <a:off x="6324447"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Model limits</a:t>
            </a:r>
          </a:p>
          <a:p>
            <a:pPr algn="l">
              <a:lnSpc>
                <a:spcPct val="115000"/>
              </a:lnSpc>
              <a:spcAft>
                <a:spcPts val="0"/>
              </a:spcAft>
            </a:pPr>
            <a:r>
              <a:rPr sz="1100" b="0">
                <a:solidFill>
                  <a:srgbClr val="3C3D40"/>
                </a:solidFill>
                <a:latin typeface="Montserrat"/>
                <a:ea typeface="Montserrat"/>
                <a:cs typeface="Montserrat"/>
              </a:rPr>
              <a:t>Large prostates are often elongated and asymmetric, which changes the absolute figures but not the growth law. Morcellation does increase with volume; this page covers enucleation only.</a:t>
            </a:r>
          </a:p>
        </p:txBody>
      </p:sp>
      <p:sp>
        <p:nvSpPr>
          <p:cNvPr id="12" name="TextBox 11"/>
          <p:cNvSpPr txBox="1"/>
          <p:nvPr/>
        </p:nvSpPr>
        <p:spPr>
          <a:xfrm>
            <a:off x="6324447"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Median lobe</a:t>
            </a:r>
          </a:p>
          <a:p>
            <a:pPr algn="l">
              <a:lnSpc>
                <a:spcPct val="115000"/>
              </a:lnSpc>
              <a:spcAft>
                <a:spcPts val="0"/>
              </a:spcAft>
            </a:pPr>
            <a:r>
              <a:rPr sz="1100" b="0">
                <a:solidFill>
                  <a:srgbClr val="3C3D40"/>
                </a:solidFill>
                <a:latin typeface="Montserrat"/>
                <a:ea typeface="Montserrat"/>
                <a:cs typeface="Montserrat"/>
              </a:rPr>
              <a:t>A sphere emerging through the bladder neck on a base of 1.2 cm radius. This is a simplification: in some glands the stalk widens with size. A large median lobe can hinder the view of the neck or lie close to the ureteric orifices; the model addresses the dissection plane only.</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LEARN MORE</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HoLEP videos and guides</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https://holep.icua.es/3d/en/</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7 / 7</a:t>
            </a:r>
          </a:p>
        </p:txBody>
      </p:sp>
      <p:sp>
        <p:nvSpPr>
          <p:cNvPr id="8" name="TextBox 7"/>
          <p:cNvSpPr txBox="1"/>
          <p:nvPr/>
        </p:nvSpPr>
        <p:spPr>
          <a:xfrm>
            <a:off x="548640" y="1828800"/>
            <a:ext cx="11094415" cy="365760"/>
          </a:xfrm>
          <a:prstGeom prst="rect">
            <a:avLst/>
          </a:prstGeom>
          <a:noFill/>
        </p:spPr>
        <p:txBody>
          <a:bodyPr wrap="square" anchor="t" lIns="0" rIns="0" tIns="0" bIns="0">
            <a:spAutoFit/>
          </a:bodyPr>
          <a:lstStyle/>
          <a:p>
            <a:pPr algn="l">
              <a:lnSpc>
                <a:spcPct val="110000"/>
              </a:lnSpc>
              <a:spcAft>
                <a:spcPts val="0"/>
              </a:spcAft>
            </a:pPr>
            <a:r>
              <a:rPr sz="1300" b="0">
                <a:solidFill>
                  <a:srgbClr val="75767A"/>
                </a:solidFill>
                <a:latin typeface="Montserrat"/>
                <a:ea typeface="Montserrat"/>
                <a:cs typeface="Montserrat"/>
              </a:rPr>
              <a:t>ICUA material for patients and urologists.</a:t>
            </a:r>
          </a:p>
        </p:txBody>
      </p:sp>
      <p:sp>
        <p:nvSpPr>
          <p:cNvPr id="9" name="Rectangle 8"/>
          <p:cNvSpPr/>
          <p:nvPr/>
        </p:nvSpPr>
        <p:spPr>
          <a:xfrm>
            <a:off x="548640"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Patient guide</a:t>
            </a:r>
          </a:p>
          <a:p>
            <a:pPr algn="l">
              <a:lnSpc>
                <a:spcPct val="110000"/>
              </a:lnSpc>
              <a:spcAft>
                <a:spcPts val="800"/>
              </a:spcAft>
            </a:pPr>
            <a:r>
              <a:rPr sz="1100" b="0">
                <a:solidFill>
                  <a:srgbClr val="75767A"/>
                </a:solidFill>
                <a:latin typeface="Montserrat"/>
                <a:ea typeface="Montserrat"/>
                <a:cs typeface="Montserrat"/>
              </a:rPr>
              <a:t>Downloadable guides about HoLEP and recovery after surgery.</a:t>
            </a:r>
          </a:p>
          <a:p>
            <a:pPr algn="l">
              <a:lnSpc>
                <a:spcPct val="110000"/>
              </a:lnSpc>
              <a:spcAft>
                <a:spcPts val="0"/>
              </a:spcAft>
            </a:pPr>
            <a:r>
              <a:rPr sz="1000" b="1">
                <a:solidFill>
                  <a:srgbClr val="007A78"/>
                </a:solidFill>
                <a:hlinkClick r:id="rId4"/>
                <a:latin typeface="Montserrat"/>
                <a:ea typeface="Montserrat"/>
                <a:cs typeface="Montserrat"/>
              </a:rPr>
              <a:t>holep.icua.es/en.html</a:t>
            </a:r>
          </a:p>
        </p:txBody>
      </p:sp>
      <p:sp>
        <p:nvSpPr>
          <p:cNvPr id="12" name="Rectangle 11"/>
          <p:cNvSpPr/>
          <p:nvPr/>
        </p:nvSpPr>
        <p:spPr>
          <a:xfrm>
            <a:off x="4338218"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8218"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1098"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Patient videos</a:t>
            </a:r>
          </a:p>
          <a:p>
            <a:pPr algn="l">
              <a:lnSpc>
                <a:spcPct val="110000"/>
              </a:lnSpc>
              <a:spcAft>
                <a:spcPts val="800"/>
              </a:spcAft>
            </a:pPr>
            <a:r>
              <a:rPr sz="1100" b="0">
                <a:solidFill>
                  <a:srgbClr val="75767A"/>
                </a:solidFill>
                <a:latin typeface="Montserrat"/>
                <a:ea typeface="Montserrat"/>
                <a:cs typeface="Montserrat"/>
              </a:rPr>
              <a:t>Short explanations about the operation and recovery.</a:t>
            </a:r>
          </a:p>
          <a:p>
            <a:pPr algn="l">
              <a:lnSpc>
                <a:spcPct val="110000"/>
              </a:lnSpc>
              <a:spcAft>
                <a:spcPts val="0"/>
              </a:spcAft>
            </a:pPr>
            <a:r>
              <a:rPr sz="1000" b="1">
                <a:solidFill>
                  <a:srgbClr val="007A78"/>
                </a:solidFill>
                <a:hlinkClick r:id="rId5"/>
                <a:latin typeface="Montserrat"/>
                <a:ea typeface="Montserrat"/>
                <a:cs typeface="Montserrat"/>
              </a:rPr>
              <a:t>holep.icua.es/videos/en/</a:t>
            </a:r>
          </a:p>
        </p:txBody>
      </p:sp>
      <p:sp>
        <p:nvSpPr>
          <p:cNvPr id="15" name="Rectangle 14"/>
          <p:cNvSpPr/>
          <p:nvPr/>
        </p:nvSpPr>
        <p:spPr>
          <a:xfrm>
            <a:off x="8127796"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7796"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10676"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En bloc HoLEP video library</a:t>
            </a:r>
          </a:p>
          <a:p>
            <a:pPr algn="l">
              <a:lnSpc>
                <a:spcPct val="110000"/>
              </a:lnSpc>
              <a:spcAft>
                <a:spcPts val="800"/>
              </a:spcAft>
            </a:pPr>
            <a:r>
              <a:rPr sz="1100" b="0">
                <a:solidFill>
                  <a:srgbClr val="75767A"/>
                </a:solidFill>
                <a:latin typeface="Montserrat"/>
                <a:ea typeface="Montserrat"/>
                <a:cs typeface="Montserrat"/>
              </a:rPr>
              <a:t>Surgical videos of en-bloc HoLEP, for urologists.</a:t>
            </a:r>
          </a:p>
          <a:p>
            <a:pPr algn="l">
              <a:lnSpc>
                <a:spcPct val="110000"/>
              </a:lnSpc>
              <a:spcAft>
                <a:spcPts val="0"/>
              </a:spcAft>
            </a:pPr>
            <a:r>
              <a:rPr sz="1000" b="1">
                <a:solidFill>
                  <a:srgbClr val="007A78"/>
                </a:solidFill>
                <a:hlinkClick r:id="rId6"/>
                <a:latin typeface="Montserrat"/>
                <a:ea typeface="Montserrat"/>
                <a:cs typeface="Montserrat"/>
              </a:rPr>
              <a:t>holep.icua.es/library/</a:t>
            </a:r>
          </a:p>
        </p:txBody>
      </p:sp>
      <p:sp>
        <p:nvSpPr>
          <p:cNvPr id="18" name="Rectangle 17"/>
          <p:cNvSpPr/>
          <p:nvPr/>
        </p:nvSpPr>
        <p:spPr>
          <a:xfrm>
            <a:off x="548640" y="4434840"/>
            <a:ext cx="11094415" cy="109728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572000"/>
            <a:ext cx="10637215" cy="914400"/>
          </a:xfrm>
          <a:prstGeom prst="rect">
            <a:avLst/>
          </a:prstGeom>
          <a:noFill/>
        </p:spPr>
        <p:txBody>
          <a:bodyPr wrap="square" anchor="ctr" lIns="0" rIns="0" tIns="0" bIns="0">
            <a:spAutoFit/>
          </a:bodyPr>
          <a:lstStyle/>
          <a:p>
            <a:pPr algn="l">
              <a:lnSpc>
                <a:spcPct val="110000"/>
              </a:lnSpc>
              <a:spcAft>
                <a:spcPts val="600"/>
              </a:spcAft>
            </a:pPr>
            <a:r>
              <a:rPr sz="1300" b="1">
                <a:solidFill>
                  <a:srgbClr val="3C3D40"/>
                </a:solidFill>
                <a:latin typeface="Montserrat"/>
                <a:ea typeface="Montserrat"/>
                <a:cs typeface="Montserrat"/>
              </a:rPr>
              <a:t>Educational material based on a geometric model. It does not replace a consultation with your urologist.</a:t>
            </a:r>
          </a:p>
          <a:p>
            <a:pPr algn="l">
              <a:lnSpc>
                <a:spcPct val="110000"/>
              </a:lnSpc>
              <a:spcAft>
                <a:spcPts val="0"/>
              </a:spcAft>
            </a:pPr>
            <a:r>
              <a:rPr sz="1100" b="0">
                <a:solidFill>
                  <a:srgbClr val="75767A"/>
                </a:solidFill>
                <a:latin typeface="Montserrat"/>
                <a:ea typeface="Montserrat"/>
                <a:cs typeface="Montserrat"/>
              </a:rPr>
              <a:t>Free for teaching and outreach, citing the source: ICUA · holep.icua.es/3d</a:t>
            </a:r>
          </a:p>
        </p:txBody>
      </p:sp>
      <p:sp>
        <p:nvSpPr>
          <p:cNvPr id="20" name="TextBox 19"/>
          <p:cNvSpPr txBox="1"/>
          <p:nvPr/>
        </p:nvSpPr>
        <p:spPr>
          <a:xfrm>
            <a:off x="548640" y="5715000"/>
            <a:ext cx="11094415" cy="365760"/>
          </a:xfrm>
          <a:prstGeom prst="rect">
            <a:avLst/>
          </a:prstGeom>
          <a:noFill/>
        </p:spPr>
        <p:txBody>
          <a:bodyPr wrap="square" anchor="t" lIns="0" rIns="0" tIns="0" bIns="0">
            <a:spAutoFit/>
          </a:bodyPr>
          <a:lstStyle/>
          <a:p>
            <a:pPr algn="l">
              <a:lnSpc>
                <a:spcPct val="110000"/>
              </a:lnSpc>
              <a:spcAft>
                <a:spcPts val="0"/>
              </a:spcAft>
            </a:pPr>
            <a:r>
              <a:rPr sz="1400" b="1">
                <a:solidFill>
                  <a:srgbClr val="007A78"/>
                </a:solidFill>
                <a:hlinkClick r:id="rId3"/>
                <a:latin typeface="Montserrat"/>
                <a:ea typeface="Montserrat"/>
                <a:cs typeface="Montserrat"/>
              </a:rPr>
              <a:t>https://holep.icua.es/3d/en/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A78"/>
      </a:hlink>
      <a:folHlink>
        <a:srgbClr val="007A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HoLEP: prostate size and the enucleation plane</dc:title>
  <dc:subject/>
  <dc:creator>Dr. Fernando Gómez Sancha · ICUA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en</dc:language>
</cp:coreProperties>
</file>