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s/"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s/"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s/"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s/" TargetMode="External"/><Relationship Id="rId4" Type="http://schemas.openxmlformats.org/officeDocument/2006/relationships/hyperlink" Target="https://holep.icua.es/es.html" TargetMode="External"/><Relationship Id="rId5" Type="http://schemas.openxmlformats.org/officeDocument/2006/relationships/hyperlink" Target="https://holep.icua.es/videos/es/" TargetMode="External"/><Relationship Id="rId6" Type="http://schemas.openxmlformats.org/officeDocument/2006/relationships/hyperlink" Target="https://holep.icua.es/bibliotec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502920"/>
            <a:ext cx="2678249" cy="502920"/>
          </a:xfrm>
          <a:prstGeom prst="rect">
            <a:avLst/>
          </a:prstGeom>
        </p:spPr>
      </p:pic>
      <p:sp>
        <p:nvSpPr>
          <p:cNvPr id="3" name="TextBox 2"/>
          <p:cNvSpPr txBox="1"/>
          <p:nvPr/>
        </p:nvSpPr>
        <p:spPr>
          <a:xfrm>
            <a:off x="548640" y="1417320"/>
            <a:ext cx="10515600" cy="274320"/>
          </a:xfrm>
          <a:prstGeom prst="rect">
            <a:avLst/>
          </a:prstGeom>
          <a:noFill/>
        </p:spPr>
        <p:txBody>
          <a:bodyPr wrap="square" anchor="t" lIns="0" rIns="0" tIns="0" bIns="0">
            <a:spAutoFit/>
          </a:bodyPr>
          <a:lstStyle/>
          <a:p>
            <a:pPr algn="l">
              <a:lnSpc>
                <a:spcPct val="110000"/>
              </a:lnSpc>
              <a:spcAft>
                <a:spcPts val="0"/>
              </a:spcAft>
            </a:pPr>
            <a:r>
              <a:rPr sz="1300" b="1" spc="200">
                <a:solidFill>
                  <a:srgbClr val="007A78"/>
                </a:solidFill>
                <a:latin typeface="Montserrat"/>
                <a:ea typeface="Montserrat"/>
                <a:cs typeface="Montserrat"/>
              </a:rPr>
              <a:t>INDEPENDENCIA DEL TAMAÑO</a:t>
            </a:r>
          </a:p>
        </p:txBody>
      </p:sp>
      <p:sp>
        <p:nvSpPr>
          <p:cNvPr id="4" name="TextBox 3"/>
          <p:cNvSpPr txBox="1"/>
          <p:nvPr/>
        </p:nvSpPr>
        <p:spPr>
          <a:xfrm>
            <a:off x="548640" y="1783080"/>
            <a:ext cx="11064240" cy="2103120"/>
          </a:xfrm>
          <a:prstGeom prst="rect">
            <a:avLst/>
          </a:prstGeom>
          <a:noFill/>
        </p:spPr>
        <p:txBody>
          <a:bodyPr wrap="square" anchor="t" lIns="0" rIns="0" tIns="0" bIns="0">
            <a:spAutoFit/>
          </a:bodyPr>
          <a:lstStyle/>
          <a:p>
            <a:pPr algn="l">
              <a:lnSpc>
                <a:spcPct val="110000"/>
              </a:lnSpc>
              <a:spcAft>
                <a:spcPts val="200"/>
              </a:spcAft>
            </a:pPr>
            <a:r>
              <a:rPr sz="3000" b="0">
                <a:solidFill>
                  <a:srgbClr val="3C3D40"/>
                </a:solidFill>
                <a:latin typeface="Montserrat"/>
                <a:ea typeface="Montserrat"/>
                <a:cs typeface="Montserrat"/>
              </a:rPr>
              <a:t>El volumen crece al cubo.</a:t>
            </a:r>
          </a:p>
          <a:p>
            <a:pPr algn="l">
              <a:lnSpc>
                <a:spcPct val="110000"/>
              </a:lnSpc>
              <a:spcAft>
                <a:spcPts val="0"/>
              </a:spcAft>
            </a:pPr>
            <a:r>
              <a:rPr sz="3000" b="1">
                <a:solidFill>
                  <a:srgbClr val="007A78"/>
                </a:solidFill>
                <a:latin typeface="Montserrat"/>
                <a:ea typeface="Montserrat"/>
                <a:cs typeface="Montserrat"/>
              </a:rPr>
              <a:t>El plano de enucleación, solo al cuadrado.</a:t>
            </a:r>
          </a:p>
        </p:txBody>
      </p:sp>
      <p:sp>
        <p:nvSpPr>
          <p:cNvPr id="5" name="TextBox 4"/>
          <p:cNvSpPr txBox="1"/>
          <p:nvPr/>
        </p:nvSpPr>
        <p:spPr>
          <a:xfrm>
            <a:off x="548640" y="4023360"/>
            <a:ext cx="10058400" cy="1097280"/>
          </a:xfrm>
          <a:prstGeom prst="rect">
            <a:avLst/>
          </a:prstGeom>
          <a:noFill/>
        </p:spPr>
        <p:txBody>
          <a:bodyPr wrap="square" anchor="t" lIns="0" rIns="0" tIns="0" bIns="0">
            <a:spAutoFit/>
          </a:bodyPr>
          <a:lstStyle/>
          <a:p>
            <a:pPr algn="l">
              <a:lnSpc>
                <a:spcPct val="125000"/>
              </a:lnSpc>
              <a:spcAft>
                <a:spcPts val="0"/>
              </a:spcAft>
            </a:pPr>
            <a:r>
              <a:rPr sz="1500" b="0">
                <a:solidFill>
                  <a:srgbClr val="75767A"/>
                </a:solidFill>
                <a:latin typeface="Montserrat"/>
                <a:ea typeface="Montserrat"/>
                <a:cs typeface="Montserrat"/>
              </a:rPr>
              <a:t>En el HoLEP, la enucleación se hace en la superficie que separa el adenoma de la cápsula quirúrgica. Esa superficie crece mucho más despacio que el volumen, y por eso una próstata de 500 cc se enuclea con el mismo endoscopio que una de 30 cc.</a:t>
            </a:r>
          </a:p>
        </p:txBody>
      </p:sp>
      <p:sp>
        <p:nvSpPr>
          <p:cNvPr id="6" name="Rectangle 5"/>
          <p:cNvSpPr/>
          <p:nvPr/>
        </p:nvSpPr>
        <p:spPr>
          <a:xfrm>
            <a:off x="0" y="5257800"/>
            <a:ext cx="12191695" cy="160020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486400"/>
            <a:ext cx="7772400" cy="1097280"/>
          </a:xfrm>
          <a:prstGeom prst="rect">
            <a:avLst/>
          </a:prstGeom>
          <a:noFill/>
        </p:spPr>
        <p:txBody>
          <a:bodyPr wrap="square" anchor="t" lIns="0" rIns="0" tIns="0" bIns="0">
            <a:spAutoFit/>
          </a:bodyPr>
          <a:lstStyle/>
          <a:p>
            <a:pPr algn="l">
              <a:lnSpc>
                <a:spcPct val="110000"/>
              </a:lnSpc>
              <a:spcAft>
                <a:spcPts val="400"/>
              </a:spcAft>
            </a:pPr>
            <a:r>
              <a:rPr sz="1800" b="1">
                <a:solidFill>
                  <a:srgbClr val="FFFFFF"/>
                </a:solidFill>
                <a:latin typeface="Montserrat"/>
                <a:ea typeface="Montserrat"/>
                <a:cs typeface="Montserrat"/>
              </a:rPr>
              <a:t>Dr. Fernando Gómez Sancha</a:t>
            </a:r>
          </a:p>
          <a:p>
            <a:pPr algn="l">
              <a:lnSpc>
                <a:spcPct val="110000"/>
              </a:lnSpc>
              <a:spcAft>
                <a:spcPts val="0"/>
              </a:spcAft>
            </a:pPr>
            <a:r>
              <a:rPr sz="1300" b="0">
                <a:solidFill>
                  <a:srgbClr val="FFFFFF"/>
                </a:solidFill>
                <a:latin typeface="Montserrat"/>
                <a:ea typeface="Montserrat"/>
                <a:cs typeface="Montserrat"/>
              </a:rPr>
              <a:t>Instituto de Cirugía Urológica Avanzada · ICUA · Madrid</a:t>
            </a:r>
          </a:p>
        </p:txBody>
      </p:sp>
      <p:sp>
        <p:nvSpPr>
          <p:cNvPr id="8" name="TextBox 7"/>
          <p:cNvSpPr txBox="1"/>
          <p:nvPr/>
        </p:nvSpPr>
        <p:spPr>
          <a:xfrm>
            <a:off x="7863840" y="5486400"/>
            <a:ext cx="3794760" cy="1097280"/>
          </a:xfrm>
          <a:prstGeom prst="rect">
            <a:avLst/>
          </a:prstGeom>
          <a:noFill/>
        </p:spPr>
        <p:txBody>
          <a:bodyPr wrap="square" anchor="t" lIns="0" rIns="0" tIns="0" bIns="0">
            <a:spAutoFit/>
          </a:bodyPr>
          <a:lstStyle/>
          <a:p>
            <a:pPr algn="r">
              <a:lnSpc>
                <a:spcPct val="110000"/>
              </a:lnSpc>
              <a:spcAft>
                <a:spcPts val="400"/>
              </a:spcAft>
            </a:pPr>
            <a:r>
              <a:rPr sz="1400" b="1">
                <a:solidFill>
                  <a:srgbClr val="FFFFFF"/>
                </a:solidFill>
                <a:hlinkClick r:id="rId3"/>
                <a:latin typeface="Montserrat"/>
                <a:ea typeface="Montserrat"/>
                <a:cs typeface="Montserrat"/>
              </a:rPr>
              <a:t>https://holep.icua.es/3d/es/</a:t>
            </a:r>
          </a:p>
          <a:p>
            <a:pPr algn="r">
              <a:lnSpc>
                <a:spcPct val="110000"/>
              </a:lnSpc>
              <a:spcAft>
                <a:spcPts val="0"/>
              </a:spcAft>
            </a:pPr>
            <a:r>
              <a:rPr sz="1000" b="0">
                <a:solidFill>
                  <a:srgbClr val="FFFFFF"/>
                </a:solidFill>
                <a:latin typeface="Montserrat"/>
                <a:ea typeface="Montserrat"/>
                <a:cs typeface="Montserrat"/>
              </a:rPr>
              <a:t>Gratis para uso docente y divulgativo, citando la fuente: ICUA · holep.icua.es/3d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DE 30 A 500 CC</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A escala real, en 3D</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https://holep.icua.es/3d/es/</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2 / 7</a:t>
            </a:r>
          </a:p>
        </p:txBody>
      </p:sp>
      <p:pic>
        <p:nvPicPr>
          <p:cNvPr id="8" name="Picture 7" descr="es-sizes.png"/>
          <p:cNvPicPr>
            <a:picLocks noChangeAspect="1"/>
          </p:cNvPicPr>
          <p:nvPr/>
        </p:nvPicPr>
        <p:blipFill>
          <a:blip r:embed="rId4"/>
          <a:stretch>
            <a:fillRect/>
          </a:stretch>
        </p:blipFill>
        <p:spPr>
          <a:xfrm>
            <a:off x="548640" y="1920240"/>
            <a:ext cx="6949440" cy="3909060"/>
          </a:xfrm>
          <a:prstGeom prst="rect">
            <a:avLst/>
          </a:prstGeom>
        </p:spPr>
      </p:pic>
      <p:sp>
        <p:nvSpPr>
          <p:cNvPr id="9" name="TextBox 8"/>
          <p:cNvSpPr txBox="1"/>
          <p:nvPr/>
        </p:nvSpPr>
        <p:spPr>
          <a:xfrm>
            <a:off x="548640" y="5943600"/>
            <a:ext cx="6949440" cy="274320"/>
          </a:xfrm>
          <a:prstGeom prst="rect">
            <a:avLst/>
          </a:prstGeom>
          <a:noFill/>
        </p:spPr>
        <p:txBody>
          <a:bodyPr wrap="square" anchor="t" lIns="0" rIns="0" tIns="0" bIns="0">
            <a:spAutoFit/>
          </a:bodyPr>
          <a:lstStyle/>
          <a:p>
            <a:pPr algn="l">
              <a:lnSpc>
                <a:spcPct val="110000"/>
              </a:lnSpc>
              <a:spcAft>
                <a:spcPts val="0"/>
              </a:spcAft>
            </a:pPr>
            <a:r>
              <a:rPr sz="1000" b="0">
                <a:solidFill>
                  <a:srgbClr val="00A8A6"/>
                </a:solidFill>
                <a:latin typeface="Montserrat"/>
                <a:ea typeface="Montserrat"/>
                <a:cs typeface="Montserrat"/>
              </a:rPr>
              <a:t>■ </a:t>
            </a:r>
            <a:r>
              <a:rPr sz="1000" b="0">
                <a:solidFill>
                  <a:srgbClr val="75767A"/>
                </a:solidFill>
                <a:latin typeface="Montserrat"/>
                <a:ea typeface="Montserrat"/>
                <a:cs typeface="Montserrat"/>
              </a:rPr>
              <a:t>Plano adenoma-cápsula     </a:t>
            </a:r>
            <a:r>
              <a:rPr sz="1000" b="0">
                <a:solidFill>
                  <a:srgbClr val="B7C0C7"/>
                </a:solidFill>
                <a:latin typeface="Montserrat"/>
                <a:ea typeface="Montserrat"/>
                <a:cs typeface="Montserrat"/>
              </a:rPr>
              <a:t>■ </a:t>
            </a:r>
            <a:r>
              <a:rPr sz="1000" b="0">
                <a:solidFill>
                  <a:srgbClr val="75767A"/>
                </a:solidFill>
                <a:latin typeface="Montserrat"/>
                <a:ea typeface="Montserrat"/>
                <a:cs typeface="Montserrat"/>
              </a:rPr>
              <a:t>Zona periférica, ≈ 20 g, no se extirpa     </a:t>
            </a:r>
            <a:r>
              <a:rPr sz="1000" b="0">
                <a:solidFill>
                  <a:srgbClr val="7D8893"/>
                </a:solidFill>
                <a:latin typeface="Montserrat"/>
                <a:ea typeface="Montserrat"/>
                <a:cs typeface="Montserrat"/>
              </a:rPr>
              <a:t>■ </a:t>
            </a:r>
            <a:r>
              <a:rPr sz="1000" b="0">
                <a:solidFill>
                  <a:srgbClr val="75767A"/>
                </a:solidFill>
                <a:latin typeface="Montserrat"/>
                <a:ea typeface="Montserrat"/>
                <a:cs typeface="Montserrat"/>
              </a:rPr>
              <a:t>Vaina 26 Fr</a:t>
            </a:r>
          </a:p>
        </p:txBody>
      </p:sp>
      <p:sp>
        <p:nvSpPr>
          <p:cNvPr id="10" name="TextBox 9"/>
          <p:cNvSpPr txBox="1"/>
          <p:nvPr/>
        </p:nvSpPr>
        <p:spPr>
          <a:xfrm>
            <a:off x="8641080" y="205740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3C3D40"/>
                </a:solidFill>
                <a:latin typeface="Montserrat"/>
                <a:ea typeface="Montserrat"/>
                <a:cs typeface="Montserrat"/>
              </a:rPr>
              <a:t>×48</a:t>
            </a:r>
          </a:p>
        </p:txBody>
      </p:sp>
      <p:sp>
        <p:nvSpPr>
          <p:cNvPr id="11" name="TextBox 10"/>
          <p:cNvSpPr txBox="1"/>
          <p:nvPr/>
        </p:nvSpPr>
        <p:spPr>
          <a:xfrm>
            <a:off x="8641080" y="262432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Adenoma enucleado</a:t>
            </a:r>
          </a:p>
        </p:txBody>
      </p:sp>
      <p:sp>
        <p:nvSpPr>
          <p:cNvPr id="12" name="Rectangle 11"/>
          <p:cNvSpPr/>
          <p:nvPr/>
        </p:nvSpPr>
        <p:spPr>
          <a:xfrm>
            <a:off x="8641080" y="3136391"/>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41080" y="338328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007A78"/>
                </a:solidFill>
                <a:latin typeface="Montserrat"/>
                <a:ea typeface="Montserrat"/>
                <a:cs typeface="Montserrat"/>
              </a:rPr>
              <a:t>×13,2</a:t>
            </a:r>
          </a:p>
        </p:txBody>
      </p:sp>
      <p:sp>
        <p:nvSpPr>
          <p:cNvPr id="14" name="TextBox 13"/>
          <p:cNvSpPr txBox="1"/>
          <p:nvPr/>
        </p:nvSpPr>
        <p:spPr>
          <a:xfrm>
            <a:off x="8641080" y="395020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Plano adenoma-cápsula</a:t>
            </a:r>
          </a:p>
        </p:txBody>
      </p:sp>
      <p:sp>
        <p:nvSpPr>
          <p:cNvPr id="15" name="Rectangle 14"/>
          <p:cNvSpPr/>
          <p:nvPr/>
        </p:nvSpPr>
        <p:spPr>
          <a:xfrm>
            <a:off x="8641080" y="446227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41080" y="470916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75767A"/>
                </a:solidFill>
                <a:latin typeface="Montserrat"/>
                <a:ea typeface="Montserrat"/>
                <a:cs typeface="Montserrat"/>
              </a:rPr>
              <a:t>×2,6</a:t>
            </a:r>
          </a:p>
        </p:txBody>
      </p:sp>
      <p:sp>
        <p:nvSpPr>
          <p:cNvPr id="17" name="TextBox 16"/>
          <p:cNvSpPr txBox="1"/>
          <p:nvPr/>
        </p:nvSpPr>
        <p:spPr>
          <a:xfrm>
            <a:off x="8641080" y="527608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Diámetro y longitud</a:t>
            </a:r>
          </a:p>
        </p:txBody>
      </p:sp>
      <p:sp>
        <p:nvSpPr>
          <p:cNvPr id="18" name="Rectangle 17"/>
          <p:cNvSpPr/>
          <p:nvPr/>
        </p:nvSpPr>
        <p:spPr>
          <a:xfrm>
            <a:off x="8641080" y="578815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INDEPENDENCIA DEL TAMAÑO</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Cómo crece cada magnitud</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https://holep.icua.es/3d/es/</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3 / 7</a:t>
            </a:r>
          </a:p>
        </p:txBody>
      </p:sp>
      <p:sp>
        <p:nvSpPr>
          <p:cNvPr id="8" name="TextBox 7"/>
          <p:cNvSpPr txBox="1"/>
          <p:nvPr/>
        </p:nvSpPr>
        <p:spPr>
          <a:xfrm>
            <a:off x="548640" y="1828800"/>
            <a:ext cx="11094415" cy="548640"/>
          </a:xfrm>
          <a:prstGeom prst="rect">
            <a:avLst/>
          </a:prstGeom>
          <a:noFill/>
        </p:spPr>
        <p:txBody>
          <a:bodyPr wrap="square" anchor="t" lIns="0" rIns="0" tIns="0" bIns="0">
            <a:spAutoFit/>
          </a:bodyPr>
          <a:lstStyle/>
          <a:p>
            <a:pPr algn="l">
              <a:lnSpc>
                <a:spcPct val="120000"/>
              </a:lnSpc>
              <a:spcAft>
                <a:spcPts val="0"/>
              </a:spcAft>
            </a:pPr>
            <a:r>
              <a:rPr sz="1300" b="0">
                <a:solidFill>
                  <a:srgbClr val="75767A"/>
                </a:solidFill>
                <a:latin typeface="Montserrat"/>
                <a:ea typeface="Montserrat"/>
                <a:cs typeface="Montserrat"/>
              </a:rPr>
              <a:t>Multiplicador respecto a una próstata de 30 cc, que solo tiene unos 10 cc de adenoma. El adenoma que se quita se dispara; la superficie del plano sube con suavidad; el diámetro apenas se mueve.</a:t>
            </a:r>
          </a:p>
        </p:txBody>
      </p:sp>
      <p:pic>
        <p:nvPicPr>
          <p:cNvPr id="9" name="Picture 8" descr="es-curve.png"/>
          <p:cNvPicPr>
            <a:picLocks noChangeAspect="1"/>
          </p:cNvPicPr>
          <p:nvPr/>
        </p:nvPicPr>
        <p:blipFill>
          <a:blip r:embed="rId4"/>
          <a:stretch>
            <a:fillRect/>
          </a:stretch>
        </p:blipFill>
        <p:spPr>
          <a:xfrm>
            <a:off x="2722727" y="2468880"/>
            <a:ext cx="6746240" cy="379476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INDEPENDENCIA DEL TAMAÑO</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Superficie de disección por cada cc de adenoma</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https://holep.icua.es/3d/es/</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4 / 7</a:t>
            </a:r>
          </a:p>
        </p:txBody>
      </p:sp>
      <p:sp>
        <p:nvSpPr>
          <p:cNvPr id="8" name="TextBox 7"/>
          <p:cNvSpPr txBox="1"/>
          <p:nvPr/>
        </p:nvSpPr>
        <p:spPr>
          <a:xfrm>
            <a:off x="548640" y="1828800"/>
            <a:ext cx="11094415" cy="731520"/>
          </a:xfrm>
          <a:prstGeom prst="rect">
            <a:avLst/>
          </a:prstGeom>
          <a:noFill/>
        </p:spPr>
        <p:txBody>
          <a:bodyPr wrap="square" anchor="t" lIns="0" rIns="0" tIns="0" bIns="0">
            <a:spAutoFit/>
          </a:bodyPr>
          <a:lstStyle/>
          <a:p>
            <a:pPr algn="l">
              <a:lnSpc>
                <a:spcPct val="120000"/>
              </a:lnSpc>
              <a:spcAft>
                <a:spcPts val="0"/>
              </a:spcAft>
            </a:pPr>
            <a:r>
              <a:rPr sz="1300" b="0">
                <a:solidFill>
                  <a:srgbClr val="75767A"/>
                </a:solidFill>
                <a:latin typeface="Montserrat"/>
                <a:ea typeface="Montserrat"/>
                <a:cs typeface="Montserrat"/>
              </a:rPr>
              <a:t>Cuanto más grande es la próstata, menos superficie hay que disecar por cada cc de adenoma que se enuclea. En una de 500 cc, la superficie de disección por cc es alrededor de la cuarta parte que en una de 30 cc.</a:t>
            </a:r>
          </a:p>
        </p:txBody>
      </p:sp>
      <p:graphicFrame>
        <p:nvGraphicFramePr>
          <p:cNvPr id="9" name="Table 8"/>
          <p:cNvGraphicFramePr>
            <a:graphicFrameLocks noGrp="1"/>
          </p:cNvGraphicFramePr>
          <p:nvPr/>
        </p:nvGraphicFramePr>
        <p:xfrm>
          <a:off x="548640" y="2743200"/>
          <a:ext cx="11094415" cy="3200400"/>
        </p:xfrm>
        <a:graphic>
          <a:graphicData uri="http://schemas.openxmlformats.org/drawingml/2006/table">
            <a:tbl>
              <a:tblPr firstRow="1" bandRow="1">
                <a:tableStyleId>{5C22544A-7EE6-4342-B048-85BDC9FD1C3A}</a:tableStyleId>
              </a:tblPr>
              <a:tblGrid>
                <a:gridCol w="1849069"/>
                <a:gridCol w="1849069"/>
                <a:gridCol w="1849069"/>
                <a:gridCol w="1849069"/>
                <a:gridCol w="1849069"/>
                <a:gridCol w="1849070"/>
              </a:tblGrid>
              <a:tr h="457200">
                <a:tc>
                  <a:txBody>
                    <a:bodyPr/>
                    <a:lstStyle/>
                    <a:p>
                      <a:pPr algn="ctr"/>
                      <a:r>
                        <a:rPr sz="1100" b="1">
                          <a:solidFill>
                            <a:srgbClr val="75767A"/>
                          </a:solidFill>
                          <a:latin typeface="Montserrat"/>
                          <a:ea typeface="Montserrat"/>
                          <a:cs typeface="Montserrat"/>
                        </a:rPr>
                        <a:t>Volumen total</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Adenoma</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Superficie del plano</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Superficie por cc de adenoma</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Adenoma ×</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Plano ×</a:t>
                      </a:r>
                    </a:p>
                  </a:txBody>
                  <a:tcPr marL="91440" marR="91440" anchor="ctr">
                    <a:solidFill>
                      <a:srgbClr val="F2F5F5"/>
                    </a:solidFill>
                  </a:tcPr>
                </a:tc>
              </a:tr>
              <a:tr h="457200">
                <a:tc>
                  <a:txBody>
                    <a:bodyPr/>
                    <a:lstStyle/>
                    <a:p>
                      <a:pPr algn="ctr"/>
                      <a:r>
                        <a:rPr sz="1400" b="0">
                          <a:solidFill>
                            <a:srgbClr val="3C3D40"/>
                          </a:solidFill>
                          <a:latin typeface="Montserrat"/>
                          <a:ea typeface="Montserrat"/>
                          <a:cs typeface="Montserrat"/>
                        </a:rPr>
                        <a:t>30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23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2,26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×1,0</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60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74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1,24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×6,0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×3,3</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150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130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125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0,96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×13,0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×5,5</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214 cc</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194 cc</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163 cm²</a:t>
                      </a:r>
                    </a:p>
                  </a:txBody>
                  <a:tcPr marL="91440" marR="91440" anchor="ctr">
                    <a:solidFill>
                      <a:srgbClr val="E3F4F4"/>
                    </a:solidFill>
                  </a:tcPr>
                </a:tc>
                <a:tc>
                  <a:txBody>
                    <a:bodyPr/>
                    <a:lstStyle/>
                    <a:p>
                      <a:pPr algn="ctr"/>
                      <a:r>
                        <a:rPr sz="1400" b="1">
                          <a:solidFill>
                            <a:srgbClr val="007A78"/>
                          </a:solidFill>
                          <a:latin typeface="Montserrat"/>
                          <a:ea typeface="Montserrat"/>
                          <a:cs typeface="Montserrat"/>
                        </a:rPr>
                        <a:t>0,84 cm²</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×19,4</a:t>
                      </a:r>
                    </a:p>
                  </a:txBody>
                  <a:tcPr marL="91440" marR="91440" anchor="ctr">
                    <a:solidFill>
                      <a:srgbClr val="E3F4F4"/>
                    </a:solidFill>
                  </a:tcPr>
                </a:tc>
                <a:tc>
                  <a:txBody>
                    <a:bodyPr/>
                    <a:lstStyle/>
                    <a:p>
                      <a:pPr algn="ctr"/>
                      <a:r>
                        <a:rPr sz="1400" b="1">
                          <a:solidFill>
                            <a:srgbClr val="007A78"/>
                          </a:solidFill>
                          <a:latin typeface="Montserrat"/>
                          <a:ea typeface="Montserrat"/>
                          <a:cs typeface="Montserrat"/>
                        </a:rPr>
                        <a:t>×7,2</a:t>
                      </a:r>
                    </a:p>
                  </a:txBody>
                  <a:tcPr marL="91440" marR="91440" anchor="ctr">
                    <a:solidFill>
                      <a:srgbClr val="E3F4F4"/>
                    </a:solidFill>
                  </a:tcPr>
                </a:tc>
              </a:tr>
              <a:tr h="457200">
                <a:tc>
                  <a:txBody>
                    <a:bodyPr/>
                    <a:lstStyle/>
                    <a:p>
                      <a:pPr algn="ctr"/>
                      <a:r>
                        <a:rPr sz="1400" b="0">
                          <a:solidFill>
                            <a:srgbClr val="3C3D40"/>
                          </a:solidFill>
                          <a:latin typeface="Montserrat"/>
                          <a:ea typeface="Montserrat"/>
                          <a:cs typeface="Montserrat"/>
                        </a:rPr>
                        <a:t>300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208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0,74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×28,0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×9,2</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500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480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298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0,62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×48,0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×13,2</a:t>
                      </a:r>
                    </a:p>
                  </a:txBody>
                  <a:tcPr marL="91440" marR="91440" anchor="ctr">
                    <a:solidFill>
                      <a:srgbClr val="FFFFFF"/>
                    </a:solidFill>
                  </a:tcP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LÓBULO MEDIO</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Volumen total y lóbulo medio</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https://holep.icua.es/3d/es/</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5 / 7</a:t>
            </a:r>
          </a:p>
        </p:txBody>
      </p:sp>
      <p:sp>
        <p:nvSpPr>
          <p:cNvPr id="8" name="TextBox 7"/>
          <p:cNvSpPr txBox="1"/>
          <p:nvPr/>
        </p:nvSpPr>
        <p:spPr>
          <a:xfrm>
            <a:off x="548640" y="1828800"/>
            <a:ext cx="11094415" cy="914400"/>
          </a:xfrm>
          <a:prstGeom prst="rect">
            <a:avLst/>
          </a:prstGeom>
          <a:noFill/>
        </p:spPr>
        <p:txBody>
          <a:bodyPr wrap="square" anchor="t" lIns="0" rIns="0" tIns="0" bIns="0">
            <a:spAutoFit/>
          </a:bodyPr>
          <a:lstStyle/>
          <a:p>
            <a:pPr algn="l">
              <a:lnSpc>
                <a:spcPct val="120000"/>
              </a:lnSpc>
              <a:spcAft>
                <a:spcPts val="0"/>
              </a:spcAft>
            </a:pPr>
            <a:r>
              <a:rPr sz="1250" b="0">
                <a:solidFill>
                  <a:srgbClr val="75767A"/>
                </a:solidFill>
                <a:latin typeface="Montserrat"/>
                <a:ea typeface="Montserrat"/>
                <a:cs typeface="Montserrat"/>
              </a:rPr>
              <a:t>Elige el volumen de los lóbulos laterales y el del lóbulo medio. El lóbulo medio crece hacia la luz vesical, cubierto de urotelio, y solo añade al plano de disección su base en el cuello. Por eso, con el mismo volumen total, una próstata con lóbulo medio grande tiene menos plano que disecar que una sin él.</a:t>
            </a:r>
          </a:p>
        </p:txBody>
      </p:sp>
      <p:pic>
        <p:nvPicPr>
          <p:cNvPr id="9" name="Picture 8" descr="es-ml.png"/>
          <p:cNvPicPr>
            <a:picLocks noChangeAspect="1"/>
          </p:cNvPicPr>
          <p:nvPr/>
        </p:nvPicPr>
        <p:blipFill>
          <a:blip r:embed="rId4"/>
          <a:stretch>
            <a:fillRect/>
          </a:stretch>
        </p:blipFill>
        <p:spPr>
          <a:xfrm>
            <a:off x="548640" y="2788920"/>
            <a:ext cx="6309360" cy="3549015"/>
          </a:xfrm>
          <a:prstGeom prst="rect">
            <a:avLst/>
          </a:prstGeom>
        </p:spPr>
      </p:pic>
      <p:sp>
        <p:nvSpPr>
          <p:cNvPr id="10" name="TextBox 9"/>
          <p:cNvSpPr txBox="1"/>
          <p:nvPr/>
        </p:nvSpPr>
        <p:spPr>
          <a:xfrm>
            <a:off x="7315200" y="2880360"/>
            <a:ext cx="4297680" cy="566928"/>
          </a:xfrm>
          <a:prstGeom prst="rect">
            <a:avLst/>
          </a:prstGeom>
          <a:noFill/>
        </p:spPr>
        <p:txBody>
          <a:bodyPr wrap="square" anchor="t" lIns="0" rIns="0" tIns="0" bIns="0">
            <a:spAutoFit/>
          </a:bodyPr>
          <a:lstStyle/>
          <a:p>
            <a:pPr algn="l">
              <a:lnSpc>
                <a:spcPct val="110000"/>
              </a:lnSpc>
              <a:spcAft>
                <a:spcPts val="0"/>
              </a:spcAft>
            </a:pPr>
            <a:r>
              <a:rPr sz="3400" b="0">
                <a:solidFill>
                  <a:srgbClr val="007A78"/>
                </a:solidFill>
                <a:latin typeface="Montserrat"/>
                <a:ea typeface="Montserrat"/>
                <a:cs typeface="Montserrat"/>
              </a:rPr>
              <a:t>+4,5 cm²</a:t>
            </a:r>
          </a:p>
        </p:txBody>
      </p:sp>
      <p:sp>
        <p:nvSpPr>
          <p:cNvPr id="11" name="TextBox 10"/>
          <p:cNvSpPr txBox="1"/>
          <p:nvPr/>
        </p:nvSpPr>
        <p:spPr>
          <a:xfrm>
            <a:off x="7315200" y="3447288"/>
            <a:ext cx="429768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Base en el cuello: superficie de disección añadida</a:t>
            </a:r>
          </a:p>
        </p:txBody>
      </p:sp>
      <p:sp>
        <p:nvSpPr>
          <p:cNvPr id="12" name="Rectangle 11"/>
          <p:cNvSpPr/>
          <p:nvPr/>
        </p:nvSpPr>
        <p:spPr>
          <a:xfrm>
            <a:off x="7315200" y="3959352"/>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15200" y="4206240"/>
            <a:ext cx="4297680" cy="566928"/>
          </a:xfrm>
          <a:prstGeom prst="rect">
            <a:avLst/>
          </a:prstGeom>
          <a:noFill/>
        </p:spPr>
        <p:txBody>
          <a:bodyPr wrap="square" anchor="t" lIns="0" rIns="0" tIns="0" bIns="0">
            <a:spAutoFit/>
          </a:bodyPr>
          <a:lstStyle/>
          <a:p>
            <a:pPr algn="l">
              <a:lnSpc>
                <a:spcPct val="110000"/>
              </a:lnSpc>
              <a:spcAft>
                <a:spcPts val="0"/>
              </a:spcAft>
            </a:pPr>
            <a:r>
              <a:rPr sz="3400" b="0">
                <a:solidFill>
                  <a:srgbClr val="3C3D40"/>
                </a:solidFill>
                <a:latin typeface="Montserrat"/>
                <a:ea typeface="Montserrat"/>
                <a:cs typeface="Montserrat"/>
              </a:rPr>
              <a:t>163 → 144 cm²</a:t>
            </a:r>
          </a:p>
        </p:txBody>
      </p:sp>
      <p:sp>
        <p:nvSpPr>
          <p:cNvPr id="14" name="TextBox 13"/>
          <p:cNvSpPr txBox="1"/>
          <p:nvPr/>
        </p:nvSpPr>
        <p:spPr>
          <a:xfrm>
            <a:off x="7315200" y="4773168"/>
            <a:ext cx="429768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Superficie de disección · 214 cc</a:t>
            </a:r>
          </a:p>
        </p:txBody>
      </p:sp>
      <p:sp>
        <p:nvSpPr>
          <p:cNvPr id="15" name="Rectangle 14"/>
          <p:cNvSpPr/>
          <p:nvPr/>
        </p:nvSpPr>
        <p:spPr>
          <a:xfrm>
            <a:off x="7315200" y="5285231"/>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15200" y="5486400"/>
            <a:ext cx="4297680" cy="548640"/>
          </a:xfrm>
          <a:prstGeom prst="rect">
            <a:avLst/>
          </a:prstGeom>
          <a:noFill/>
        </p:spPr>
        <p:txBody>
          <a:bodyPr wrap="square" anchor="t" lIns="0" rIns="0" tIns="0" bIns="0">
            <a:spAutoFit/>
          </a:bodyPr>
          <a:lstStyle/>
          <a:p>
            <a:pPr algn="l">
              <a:lnSpc>
                <a:spcPct val="110000"/>
              </a:lnSpc>
              <a:spcAft>
                <a:spcPts val="0"/>
              </a:spcAft>
            </a:pPr>
            <a:r>
              <a:rPr sz="1000" b="0">
                <a:solidFill>
                  <a:srgbClr val="D8A39C"/>
                </a:solidFill>
                <a:latin typeface="Montserrat"/>
                <a:ea typeface="Montserrat"/>
                <a:cs typeface="Montserrat"/>
              </a:rPr>
              <a:t>■ </a:t>
            </a:r>
            <a:r>
              <a:rPr sz="1000" b="0">
                <a:solidFill>
                  <a:srgbClr val="75767A"/>
                </a:solidFill>
                <a:latin typeface="Montserrat"/>
                <a:ea typeface="Montserrat"/>
                <a:cs typeface="Montserrat"/>
              </a:rPr>
              <a:t>Lóbulo medio, cubierto de urotelio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INDEPENDENCIA DEL TAMAÑO</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Método y supuestos</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https://holep.icua.es/3d/es/</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6 / 7</a:t>
            </a:r>
          </a:p>
        </p:txBody>
      </p:sp>
      <p:sp>
        <p:nvSpPr>
          <p:cNvPr id="8" name="TextBox 7"/>
          <p:cNvSpPr txBox="1"/>
          <p:nvPr/>
        </p:nvSpPr>
        <p:spPr>
          <a:xfrm>
            <a:off x="548640" y="192024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Zona periférica</a:t>
            </a:r>
          </a:p>
          <a:p>
            <a:pPr algn="l">
              <a:lnSpc>
                <a:spcPct val="115000"/>
              </a:lnSpc>
              <a:spcAft>
                <a:spcPts val="0"/>
              </a:spcAft>
            </a:pPr>
            <a:r>
              <a:rPr sz="1100" b="0">
                <a:solidFill>
                  <a:srgbClr val="3C3D40"/>
                </a:solidFill>
                <a:latin typeface="Montserrat"/>
                <a:ea typeface="Montserrat"/>
                <a:cs typeface="Montserrat"/>
              </a:rPr>
              <a:t>La zona periférica, la cápsula quirúrgica, no se enuclea. Se asume que pesa unos 20 g en todas las próstatas: el adenoma es el volumen total menos 20 cc, y el plano de enucleación es la superficie de ese adenoma. Por eso la comparación justa es con el adenoma que se quita, no con el volumen total.</a:t>
            </a:r>
          </a:p>
        </p:txBody>
      </p:sp>
      <p:sp>
        <p:nvSpPr>
          <p:cNvPr id="9" name="TextBox 8"/>
          <p:cNvSpPr txBox="1"/>
          <p:nvPr/>
        </p:nvSpPr>
        <p:spPr>
          <a:xfrm>
            <a:off x="548640" y="333756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Volumen</a:t>
            </a:r>
          </a:p>
          <a:p>
            <a:pPr algn="l">
              <a:lnSpc>
                <a:spcPct val="115000"/>
              </a:lnSpc>
              <a:spcAft>
                <a:spcPts val="0"/>
              </a:spcAft>
            </a:pPr>
            <a:r>
              <a:rPr sz="1100" b="0">
                <a:solidFill>
                  <a:srgbClr val="3C3D40"/>
                </a:solidFill>
                <a:latin typeface="Montserrat"/>
                <a:ea typeface="Montserrat"/>
                <a:cs typeface="Montserrat"/>
              </a:rPr>
              <a:t>Fórmula del elipsoide de la ecografía: V = d1 × d2 × d3 × 0,52. Para ver el efecto puro del tamaño se usa la próstata equivalente con los tres diámetros iguales.</a:t>
            </a:r>
          </a:p>
        </p:txBody>
      </p:sp>
      <p:sp>
        <p:nvSpPr>
          <p:cNvPr id="10" name="TextBox 9"/>
          <p:cNvSpPr txBox="1"/>
          <p:nvPr/>
        </p:nvSpPr>
        <p:spPr>
          <a:xfrm>
            <a:off x="548640" y="475488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Plano de disección</a:t>
            </a:r>
          </a:p>
          <a:p>
            <a:pPr algn="l">
              <a:lnSpc>
                <a:spcPct val="115000"/>
              </a:lnSpc>
              <a:spcAft>
                <a:spcPts val="0"/>
              </a:spcAft>
            </a:pPr>
            <a:r>
              <a:rPr sz="1100" b="0">
                <a:solidFill>
                  <a:srgbClr val="3C3D40"/>
                </a:solidFill>
                <a:latin typeface="Montserrat"/>
                <a:ea typeface="Montserrat"/>
                <a:cs typeface="Montserrat"/>
              </a:rPr>
              <a:t>Se aproxima por la superficie del adenoma: S = π × d². Si la forma se mantiene, cualquier figura cumple la misma ley: la superficie va con d² y el volumen con d³.</a:t>
            </a:r>
          </a:p>
        </p:txBody>
      </p:sp>
      <p:sp>
        <p:nvSpPr>
          <p:cNvPr id="11" name="TextBox 10"/>
          <p:cNvSpPr txBox="1"/>
          <p:nvPr/>
        </p:nvSpPr>
        <p:spPr>
          <a:xfrm>
            <a:off x="6324447" y="192024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Límites del modelo</a:t>
            </a:r>
          </a:p>
          <a:p>
            <a:pPr algn="l">
              <a:lnSpc>
                <a:spcPct val="115000"/>
              </a:lnSpc>
              <a:spcAft>
                <a:spcPts val="0"/>
              </a:spcAft>
            </a:pPr>
            <a:r>
              <a:rPr sz="1100" b="0">
                <a:solidFill>
                  <a:srgbClr val="3C3D40"/>
                </a:solidFill>
                <a:latin typeface="Montserrat"/>
                <a:ea typeface="Montserrat"/>
                <a:cs typeface="Montserrat"/>
              </a:rPr>
              <a:t>Las próstatas grandes suelen ser alargadas y asimétricas, lo que cambia las cifras absolutas pero no la ley de crecimiento. La morcelación sí aumenta con el volumen; aquí se habla solo de la enucleación.</a:t>
            </a:r>
          </a:p>
        </p:txBody>
      </p:sp>
      <p:sp>
        <p:nvSpPr>
          <p:cNvPr id="12" name="TextBox 11"/>
          <p:cNvSpPr txBox="1"/>
          <p:nvPr/>
        </p:nvSpPr>
        <p:spPr>
          <a:xfrm>
            <a:off x="6324447" y="333756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Lóbulo medio</a:t>
            </a:r>
          </a:p>
          <a:p>
            <a:pPr algn="l">
              <a:lnSpc>
                <a:spcPct val="115000"/>
              </a:lnSpc>
              <a:spcAft>
                <a:spcPts val="0"/>
              </a:spcAft>
            </a:pPr>
            <a:r>
              <a:rPr sz="1100" b="0">
                <a:solidFill>
                  <a:srgbClr val="3C3D40"/>
                </a:solidFill>
                <a:latin typeface="Montserrat"/>
                <a:ea typeface="Montserrat"/>
                <a:cs typeface="Montserrat"/>
              </a:rPr>
              <a:t>Esfera que asoma por el cuello vesical a través de una base de 1,2 cm de radio. Es una simplificación: en algunos casos el pedículo se ensancha con el tamaño. Un lóbulo medio grande puede dificultar la visión del cuello o quedar cerca de los meatos ureterales; el modelo habla solo del plano de disección.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PARA SABER MÁS</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Vídeos y guías sobre el HoLEP</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https://holep.icua.es/3d/es/</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7 / 7</a:t>
            </a:r>
          </a:p>
        </p:txBody>
      </p:sp>
      <p:sp>
        <p:nvSpPr>
          <p:cNvPr id="8" name="TextBox 7"/>
          <p:cNvSpPr txBox="1"/>
          <p:nvPr/>
        </p:nvSpPr>
        <p:spPr>
          <a:xfrm>
            <a:off x="548640" y="1828800"/>
            <a:ext cx="11094415" cy="365760"/>
          </a:xfrm>
          <a:prstGeom prst="rect">
            <a:avLst/>
          </a:prstGeom>
          <a:noFill/>
        </p:spPr>
        <p:txBody>
          <a:bodyPr wrap="square" anchor="t" lIns="0" rIns="0" tIns="0" bIns="0">
            <a:spAutoFit/>
          </a:bodyPr>
          <a:lstStyle/>
          <a:p>
            <a:pPr algn="l">
              <a:lnSpc>
                <a:spcPct val="110000"/>
              </a:lnSpc>
              <a:spcAft>
                <a:spcPts val="0"/>
              </a:spcAft>
            </a:pPr>
            <a:r>
              <a:rPr sz="1300" b="0">
                <a:solidFill>
                  <a:srgbClr val="75767A"/>
                </a:solidFill>
                <a:latin typeface="Montserrat"/>
                <a:ea typeface="Montserrat"/>
                <a:cs typeface="Montserrat"/>
              </a:rPr>
              <a:t>Material de ICUA para pacientes y para urólogos.</a:t>
            </a:r>
          </a:p>
        </p:txBody>
      </p:sp>
      <p:sp>
        <p:nvSpPr>
          <p:cNvPr id="9" name="Rectangle 8"/>
          <p:cNvSpPr/>
          <p:nvPr/>
        </p:nvSpPr>
        <p:spPr>
          <a:xfrm>
            <a:off x="548640"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Guía para pacientes</a:t>
            </a:r>
          </a:p>
          <a:p>
            <a:pPr algn="l">
              <a:lnSpc>
                <a:spcPct val="110000"/>
              </a:lnSpc>
              <a:spcAft>
                <a:spcPts val="800"/>
              </a:spcAft>
            </a:pPr>
            <a:r>
              <a:rPr sz="1100" b="0">
                <a:solidFill>
                  <a:srgbClr val="75767A"/>
                </a:solidFill>
                <a:latin typeface="Montserrat"/>
                <a:ea typeface="Montserrat"/>
                <a:cs typeface="Montserrat"/>
              </a:rPr>
              <a:t>Guías descargables sobre el HoLEP y el postoperatorio.</a:t>
            </a:r>
          </a:p>
          <a:p>
            <a:pPr algn="l">
              <a:lnSpc>
                <a:spcPct val="110000"/>
              </a:lnSpc>
              <a:spcAft>
                <a:spcPts val="0"/>
              </a:spcAft>
            </a:pPr>
            <a:r>
              <a:rPr sz="1000" b="1">
                <a:solidFill>
                  <a:srgbClr val="007A78"/>
                </a:solidFill>
                <a:hlinkClick r:id="rId4"/>
                <a:latin typeface="Montserrat"/>
                <a:ea typeface="Montserrat"/>
                <a:cs typeface="Montserrat"/>
              </a:rPr>
              <a:t>holep.icua.es/es.html</a:t>
            </a:r>
          </a:p>
        </p:txBody>
      </p:sp>
      <p:sp>
        <p:nvSpPr>
          <p:cNvPr id="12" name="Rectangle 11"/>
          <p:cNvSpPr/>
          <p:nvPr/>
        </p:nvSpPr>
        <p:spPr>
          <a:xfrm>
            <a:off x="4338218"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38218"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21098"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Vídeos para pacientes</a:t>
            </a:r>
          </a:p>
          <a:p>
            <a:pPr algn="l">
              <a:lnSpc>
                <a:spcPct val="110000"/>
              </a:lnSpc>
              <a:spcAft>
                <a:spcPts val="800"/>
              </a:spcAft>
            </a:pPr>
            <a:r>
              <a:rPr sz="1100" b="0">
                <a:solidFill>
                  <a:srgbClr val="75767A"/>
                </a:solidFill>
                <a:latin typeface="Montserrat"/>
                <a:ea typeface="Montserrat"/>
                <a:cs typeface="Montserrat"/>
              </a:rPr>
              <a:t>Explicaciones breves sobre la operación y la recuperación.</a:t>
            </a:r>
          </a:p>
          <a:p>
            <a:pPr algn="l">
              <a:lnSpc>
                <a:spcPct val="110000"/>
              </a:lnSpc>
              <a:spcAft>
                <a:spcPts val="0"/>
              </a:spcAft>
            </a:pPr>
            <a:r>
              <a:rPr sz="1000" b="1">
                <a:solidFill>
                  <a:srgbClr val="007A78"/>
                </a:solidFill>
                <a:hlinkClick r:id="rId5"/>
                <a:latin typeface="Montserrat"/>
                <a:ea typeface="Montserrat"/>
                <a:cs typeface="Montserrat"/>
              </a:rPr>
              <a:t>holep.icua.es/videos/es/</a:t>
            </a:r>
          </a:p>
        </p:txBody>
      </p:sp>
      <p:sp>
        <p:nvSpPr>
          <p:cNvPr id="15" name="Rectangle 14"/>
          <p:cNvSpPr/>
          <p:nvPr/>
        </p:nvSpPr>
        <p:spPr>
          <a:xfrm>
            <a:off x="8127796"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127796"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10676"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Videoteca En bloc HoLEP</a:t>
            </a:r>
          </a:p>
          <a:p>
            <a:pPr algn="l">
              <a:lnSpc>
                <a:spcPct val="110000"/>
              </a:lnSpc>
              <a:spcAft>
                <a:spcPts val="800"/>
              </a:spcAft>
            </a:pPr>
            <a:r>
              <a:rPr sz="1100" b="0">
                <a:solidFill>
                  <a:srgbClr val="75767A"/>
                </a:solidFill>
                <a:latin typeface="Montserrat"/>
                <a:ea typeface="Montserrat"/>
                <a:cs typeface="Montserrat"/>
              </a:rPr>
              <a:t>Vídeos quirúrgicos de HoLEP en bloque, para urólogos.</a:t>
            </a:r>
          </a:p>
          <a:p>
            <a:pPr algn="l">
              <a:lnSpc>
                <a:spcPct val="110000"/>
              </a:lnSpc>
              <a:spcAft>
                <a:spcPts val="0"/>
              </a:spcAft>
            </a:pPr>
            <a:r>
              <a:rPr sz="1000" b="1">
                <a:solidFill>
                  <a:srgbClr val="007A78"/>
                </a:solidFill>
                <a:hlinkClick r:id="rId6"/>
                <a:latin typeface="Montserrat"/>
                <a:ea typeface="Montserrat"/>
                <a:cs typeface="Montserrat"/>
              </a:rPr>
              <a:t>holep.icua.es/biblioteca/</a:t>
            </a:r>
          </a:p>
        </p:txBody>
      </p:sp>
      <p:sp>
        <p:nvSpPr>
          <p:cNvPr id="18" name="Rectangle 17"/>
          <p:cNvSpPr/>
          <p:nvPr/>
        </p:nvSpPr>
        <p:spPr>
          <a:xfrm>
            <a:off x="548640" y="4434840"/>
            <a:ext cx="11094415" cy="109728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572000"/>
            <a:ext cx="10637215" cy="914400"/>
          </a:xfrm>
          <a:prstGeom prst="rect">
            <a:avLst/>
          </a:prstGeom>
          <a:noFill/>
        </p:spPr>
        <p:txBody>
          <a:bodyPr wrap="square" anchor="ctr" lIns="0" rIns="0" tIns="0" bIns="0">
            <a:spAutoFit/>
          </a:bodyPr>
          <a:lstStyle/>
          <a:p>
            <a:pPr algn="l">
              <a:lnSpc>
                <a:spcPct val="110000"/>
              </a:lnSpc>
              <a:spcAft>
                <a:spcPts val="600"/>
              </a:spcAft>
            </a:pPr>
            <a:r>
              <a:rPr sz="1300" b="1">
                <a:solidFill>
                  <a:srgbClr val="3C3D40"/>
                </a:solidFill>
                <a:latin typeface="Montserrat"/>
                <a:ea typeface="Montserrat"/>
                <a:cs typeface="Montserrat"/>
              </a:rPr>
              <a:t>Material educativo basado en un modelo geométrico. No sustituye la consulta con su urólogo.</a:t>
            </a:r>
          </a:p>
          <a:p>
            <a:pPr algn="l">
              <a:lnSpc>
                <a:spcPct val="110000"/>
              </a:lnSpc>
              <a:spcAft>
                <a:spcPts val="0"/>
              </a:spcAft>
            </a:pPr>
            <a:r>
              <a:rPr sz="1100" b="0">
                <a:solidFill>
                  <a:srgbClr val="75767A"/>
                </a:solidFill>
                <a:latin typeface="Montserrat"/>
                <a:ea typeface="Montserrat"/>
                <a:cs typeface="Montserrat"/>
              </a:rPr>
              <a:t>Gratis para uso docente y divulgativo, citando la fuente: ICUA · holep.icua.es/3d</a:t>
            </a:r>
          </a:p>
        </p:txBody>
      </p:sp>
      <p:sp>
        <p:nvSpPr>
          <p:cNvPr id="20" name="TextBox 19"/>
          <p:cNvSpPr txBox="1"/>
          <p:nvPr/>
        </p:nvSpPr>
        <p:spPr>
          <a:xfrm>
            <a:off x="548640" y="5715000"/>
            <a:ext cx="11094415" cy="365760"/>
          </a:xfrm>
          <a:prstGeom prst="rect">
            <a:avLst/>
          </a:prstGeom>
          <a:noFill/>
        </p:spPr>
        <p:txBody>
          <a:bodyPr wrap="square" anchor="t" lIns="0" rIns="0" tIns="0" bIns="0">
            <a:spAutoFit/>
          </a:bodyPr>
          <a:lstStyle/>
          <a:p>
            <a:pPr algn="l">
              <a:lnSpc>
                <a:spcPct val="110000"/>
              </a:lnSpc>
              <a:spcAft>
                <a:spcPts val="0"/>
              </a:spcAft>
            </a:pPr>
            <a:r>
              <a:rPr sz="1400" b="1">
                <a:solidFill>
                  <a:srgbClr val="007A78"/>
                </a:solidFill>
                <a:hlinkClick r:id="rId3"/>
                <a:latin typeface="Montserrat"/>
                <a:ea typeface="Montserrat"/>
                <a:cs typeface="Montserrat"/>
              </a:rPr>
              <a:t>https://holep.icua.es/3d/es/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A78"/>
      </a:hlink>
      <a:folHlink>
        <a:srgbClr val="007A7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HoLEP: tamaño prostático y plano de enucleación</dc:title>
  <dc:subject/>
  <dc:creator>Dr. Fernando Gómez Sancha · ICUA</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es</dc:language>
</cp:coreProperties>
</file>