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olep.icua.es/3d/fr/"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olep.icua.es/3d/fr/"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olep.icua.es/3d/fr/" TargetMode="Externa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olep.icua.es/3d/fr/"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olep.icua.es/3d/fr/" TargetMode="Externa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olep.icua.es/3d/fr/"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olep.icua.es/3d/fr/" TargetMode="External"/><Relationship Id="rId4" Type="http://schemas.openxmlformats.org/officeDocument/2006/relationships/hyperlink" Target="https://holep.icua.es/fr.html" TargetMode="External"/><Relationship Id="rId5" Type="http://schemas.openxmlformats.org/officeDocument/2006/relationships/hyperlink" Target="https://holep.icua.es/videos/fr/" TargetMode="External"/><Relationship Id="rId6" Type="http://schemas.openxmlformats.org/officeDocument/2006/relationships/hyperlink" Target="https://holep.icua.es/bibliothequ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ogo.png"/>
          <p:cNvPicPr>
            <a:picLocks noChangeAspect="1"/>
          </p:cNvPicPr>
          <p:nvPr/>
        </p:nvPicPr>
        <p:blipFill>
          <a:blip r:embed="rId2"/>
          <a:stretch>
            <a:fillRect/>
          </a:stretch>
        </p:blipFill>
        <p:spPr>
          <a:xfrm>
            <a:off x="548640" y="502920"/>
            <a:ext cx="2678249" cy="502920"/>
          </a:xfrm>
          <a:prstGeom prst="rect">
            <a:avLst/>
          </a:prstGeom>
        </p:spPr>
      </p:pic>
      <p:sp>
        <p:nvSpPr>
          <p:cNvPr id="3" name="TextBox 2"/>
          <p:cNvSpPr txBox="1"/>
          <p:nvPr/>
        </p:nvSpPr>
        <p:spPr>
          <a:xfrm>
            <a:off x="548640" y="1417320"/>
            <a:ext cx="10515600" cy="274320"/>
          </a:xfrm>
          <a:prstGeom prst="rect">
            <a:avLst/>
          </a:prstGeom>
          <a:noFill/>
        </p:spPr>
        <p:txBody>
          <a:bodyPr wrap="square" anchor="t" lIns="0" rIns="0" tIns="0" bIns="0">
            <a:spAutoFit/>
          </a:bodyPr>
          <a:lstStyle/>
          <a:p>
            <a:pPr algn="l">
              <a:lnSpc>
                <a:spcPct val="110000"/>
              </a:lnSpc>
              <a:spcAft>
                <a:spcPts val="0"/>
              </a:spcAft>
            </a:pPr>
            <a:r>
              <a:rPr sz="1300" b="1" spc="200">
                <a:solidFill>
                  <a:srgbClr val="007A78"/>
                </a:solidFill>
                <a:latin typeface="Montserrat"/>
                <a:ea typeface="Montserrat"/>
                <a:cs typeface="Montserrat"/>
              </a:rPr>
              <a:t>INDÉPENDANCE VIS-À-VIS DE LA TAILLE</a:t>
            </a:r>
          </a:p>
        </p:txBody>
      </p:sp>
      <p:sp>
        <p:nvSpPr>
          <p:cNvPr id="4" name="TextBox 3"/>
          <p:cNvSpPr txBox="1"/>
          <p:nvPr/>
        </p:nvSpPr>
        <p:spPr>
          <a:xfrm>
            <a:off x="548640" y="1783080"/>
            <a:ext cx="11064240" cy="2103120"/>
          </a:xfrm>
          <a:prstGeom prst="rect">
            <a:avLst/>
          </a:prstGeom>
          <a:noFill/>
        </p:spPr>
        <p:txBody>
          <a:bodyPr wrap="square" anchor="t" lIns="0" rIns="0" tIns="0" bIns="0">
            <a:spAutoFit/>
          </a:bodyPr>
          <a:lstStyle/>
          <a:p>
            <a:pPr algn="l">
              <a:lnSpc>
                <a:spcPct val="110000"/>
              </a:lnSpc>
              <a:spcAft>
                <a:spcPts val="200"/>
              </a:spcAft>
            </a:pPr>
            <a:r>
              <a:rPr sz="3000" b="0">
                <a:solidFill>
                  <a:srgbClr val="3C3D40"/>
                </a:solidFill>
                <a:latin typeface="Montserrat"/>
                <a:ea typeface="Montserrat"/>
                <a:cs typeface="Montserrat"/>
              </a:rPr>
              <a:t>Le volume croît au cube.</a:t>
            </a:r>
          </a:p>
          <a:p>
            <a:pPr algn="l">
              <a:lnSpc>
                <a:spcPct val="110000"/>
              </a:lnSpc>
              <a:spcAft>
                <a:spcPts val="0"/>
              </a:spcAft>
            </a:pPr>
            <a:r>
              <a:rPr sz="3000" b="1">
                <a:solidFill>
                  <a:srgbClr val="007A78"/>
                </a:solidFill>
                <a:latin typeface="Montserrat"/>
                <a:ea typeface="Montserrat"/>
                <a:cs typeface="Montserrat"/>
              </a:rPr>
              <a:t>Le plan d'énucléation, seulement au carré.</a:t>
            </a:r>
          </a:p>
        </p:txBody>
      </p:sp>
      <p:sp>
        <p:nvSpPr>
          <p:cNvPr id="5" name="TextBox 4"/>
          <p:cNvSpPr txBox="1"/>
          <p:nvPr/>
        </p:nvSpPr>
        <p:spPr>
          <a:xfrm>
            <a:off x="548640" y="4023360"/>
            <a:ext cx="10058400" cy="1097280"/>
          </a:xfrm>
          <a:prstGeom prst="rect">
            <a:avLst/>
          </a:prstGeom>
          <a:noFill/>
        </p:spPr>
        <p:txBody>
          <a:bodyPr wrap="square" anchor="t" lIns="0" rIns="0" tIns="0" bIns="0">
            <a:spAutoFit/>
          </a:bodyPr>
          <a:lstStyle/>
          <a:p>
            <a:pPr algn="l">
              <a:lnSpc>
                <a:spcPct val="125000"/>
              </a:lnSpc>
              <a:spcAft>
                <a:spcPts val="0"/>
              </a:spcAft>
            </a:pPr>
            <a:r>
              <a:rPr sz="1500" b="0">
                <a:solidFill>
                  <a:srgbClr val="75767A"/>
                </a:solidFill>
                <a:latin typeface="Montserrat"/>
                <a:ea typeface="Montserrat"/>
                <a:cs typeface="Montserrat"/>
              </a:rPr>
              <a:t>En HoLEP, l'énucléation se fait sur la surface qui sépare l'adénome de la capsule chirurgicale. Cette surface croît beaucoup plus lentement que le volume : c'est pourquoi une prostate de 500 cc s'énuclée avec le même endoscope qu'une prostate de 30 cc.</a:t>
            </a:r>
          </a:p>
        </p:txBody>
      </p:sp>
      <p:sp>
        <p:nvSpPr>
          <p:cNvPr id="6" name="Rectangle 5"/>
          <p:cNvSpPr/>
          <p:nvPr/>
        </p:nvSpPr>
        <p:spPr>
          <a:xfrm>
            <a:off x="0" y="5257800"/>
            <a:ext cx="12191695" cy="1600200"/>
          </a:xfrm>
          <a:prstGeom prst="rect">
            <a:avLst/>
          </a:prstGeom>
          <a:solidFill>
            <a:srgbClr val="00A8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5486400"/>
            <a:ext cx="7772400" cy="1097280"/>
          </a:xfrm>
          <a:prstGeom prst="rect">
            <a:avLst/>
          </a:prstGeom>
          <a:noFill/>
        </p:spPr>
        <p:txBody>
          <a:bodyPr wrap="square" anchor="t" lIns="0" rIns="0" tIns="0" bIns="0">
            <a:spAutoFit/>
          </a:bodyPr>
          <a:lstStyle/>
          <a:p>
            <a:pPr algn="l">
              <a:lnSpc>
                <a:spcPct val="110000"/>
              </a:lnSpc>
              <a:spcAft>
                <a:spcPts val="400"/>
              </a:spcAft>
            </a:pPr>
            <a:r>
              <a:rPr sz="1800" b="1">
                <a:solidFill>
                  <a:srgbClr val="FFFFFF"/>
                </a:solidFill>
                <a:latin typeface="Montserrat"/>
                <a:ea typeface="Montserrat"/>
                <a:cs typeface="Montserrat"/>
              </a:rPr>
              <a:t>Dr. Fernando Gómez Sancha</a:t>
            </a:r>
          </a:p>
          <a:p>
            <a:pPr algn="l">
              <a:lnSpc>
                <a:spcPct val="110000"/>
              </a:lnSpc>
              <a:spcAft>
                <a:spcPts val="0"/>
              </a:spcAft>
            </a:pPr>
            <a:r>
              <a:rPr sz="1300" b="0">
                <a:solidFill>
                  <a:srgbClr val="FFFFFF"/>
                </a:solidFill>
                <a:latin typeface="Montserrat"/>
                <a:ea typeface="Montserrat"/>
                <a:cs typeface="Montserrat"/>
              </a:rPr>
              <a:t>Instituto de Cirugía Urológica Avanzada · ICUA · Madrid</a:t>
            </a:r>
          </a:p>
        </p:txBody>
      </p:sp>
      <p:sp>
        <p:nvSpPr>
          <p:cNvPr id="8" name="TextBox 7"/>
          <p:cNvSpPr txBox="1"/>
          <p:nvPr/>
        </p:nvSpPr>
        <p:spPr>
          <a:xfrm>
            <a:off x="7863840" y="5486400"/>
            <a:ext cx="3794760" cy="1097280"/>
          </a:xfrm>
          <a:prstGeom prst="rect">
            <a:avLst/>
          </a:prstGeom>
          <a:noFill/>
        </p:spPr>
        <p:txBody>
          <a:bodyPr wrap="square" anchor="t" lIns="0" rIns="0" tIns="0" bIns="0">
            <a:spAutoFit/>
          </a:bodyPr>
          <a:lstStyle/>
          <a:p>
            <a:pPr algn="r">
              <a:lnSpc>
                <a:spcPct val="110000"/>
              </a:lnSpc>
              <a:spcAft>
                <a:spcPts val="400"/>
              </a:spcAft>
            </a:pPr>
            <a:r>
              <a:rPr sz="1400" b="1">
                <a:solidFill>
                  <a:srgbClr val="FFFFFF"/>
                </a:solidFill>
                <a:hlinkClick r:id="rId3"/>
                <a:latin typeface="Montserrat"/>
                <a:ea typeface="Montserrat"/>
                <a:cs typeface="Montserrat"/>
              </a:rPr>
              <a:t>https://holep.icua.es/3d/fr/</a:t>
            </a:r>
          </a:p>
          <a:p>
            <a:pPr algn="r">
              <a:lnSpc>
                <a:spcPct val="110000"/>
              </a:lnSpc>
              <a:spcAft>
                <a:spcPts val="0"/>
              </a:spcAft>
            </a:pPr>
            <a:r>
              <a:rPr sz="1000" b="0">
                <a:solidFill>
                  <a:srgbClr val="FFFFFF"/>
                </a:solidFill>
                <a:latin typeface="Montserrat"/>
                <a:ea typeface="Montserrat"/>
                <a:cs typeface="Montserrat"/>
              </a:rPr>
              <a:t>Libre d'utilisation pour l'enseignement et l'information, en citant la source : ICUA · holep.icua.es/3d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ogo.png"/>
          <p:cNvPicPr>
            <a:picLocks noChangeAspect="1"/>
          </p:cNvPicPr>
          <p:nvPr/>
        </p:nvPicPr>
        <p:blipFill>
          <a:blip r:embed="rId2"/>
          <a:stretch>
            <a:fillRect/>
          </a:stretch>
        </p:blipFill>
        <p:spPr>
          <a:xfrm>
            <a:off x="548640" y="384048"/>
            <a:ext cx="1753035" cy="329184"/>
          </a:xfrm>
          <a:prstGeom prst="rect">
            <a:avLst/>
          </a:prstGeom>
        </p:spPr>
      </p:pic>
      <p:sp>
        <p:nvSpPr>
          <p:cNvPr id="3" name="TextBox 2"/>
          <p:cNvSpPr txBox="1"/>
          <p:nvPr/>
        </p:nvSpPr>
        <p:spPr>
          <a:xfrm>
            <a:off x="548640" y="914400"/>
            <a:ext cx="11094415" cy="274320"/>
          </a:xfrm>
          <a:prstGeom prst="rect">
            <a:avLst/>
          </a:prstGeom>
          <a:noFill/>
        </p:spPr>
        <p:txBody>
          <a:bodyPr wrap="square" anchor="t" lIns="0" rIns="0" tIns="0" bIns="0">
            <a:spAutoFit/>
          </a:bodyPr>
          <a:lstStyle/>
          <a:p>
            <a:pPr algn="l">
              <a:lnSpc>
                <a:spcPct val="110000"/>
              </a:lnSpc>
              <a:spcAft>
                <a:spcPts val="0"/>
              </a:spcAft>
            </a:pPr>
            <a:r>
              <a:rPr sz="1100" b="1" spc="200">
                <a:solidFill>
                  <a:srgbClr val="007A78"/>
                </a:solidFill>
                <a:latin typeface="Montserrat"/>
                <a:ea typeface="Montserrat"/>
                <a:cs typeface="Montserrat"/>
              </a:rPr>
              <a:t>DE 30 À 500 CC</a:t>
            </a:r>
          </a:p>
        </p:txBody>
      </p:sp>
      <p:sp>
        <p:nvSpPr>
          <p:cNvPr id="4" name="TextBox 3"/>
          <p:cNvSpPr txBox="1"/>
          <p:nvPr/>
        </p:nvSpPr>
        <p:spPr>
          <a:xfrm>
            <a:off x="548640" y="1188720"/>
            <a:ext cx="11094415" cy="640080"/>
          </a:xfrm>
          <a:prstGeom prst="rect">
            <a:avLst/>
          </a:prstGeom>
          <a:noFill/>
        </p:spPr>
        <p:txBody>
          <a:bodyPr wrap="square" anchor="t" lIns="0" rIns="0" tIns="0" bIns="0">
            <a:spAutoFit/>
          </a:bodyPr>
          <a:lstStyle/>
          <a:p>
            <a:pPr algn="l">
              <a:lnSpc>
                <a:spcPct val="110000"/>
              </a:lnSpc>
              <a:spcAft>
                <a:spcPts val="0"/>
              </a:spcAft>
            </a:pPr>
            <a:r>
              <a:rPr sz="2800" b="0">
                <a:solidFill>
                  <a:srgbClr val="3C3D40"/>
                </a:solidFill>
                <a:latin typeface="Montserrat"/>
                <a:ea typeface="Montserrat"/>
                <a:cs typeface="Montserrat"/>
              </a:rPr>
              <a:t>À l'échelle réelle, en 3D</a:t>
            </a:r>
          </a:p>
        </p:txBody>
      </p:sp>
      <p:sp>
        <p:nvSpPr>
          <p:cNvPr id="5" name="Rectangle 4"/>
          <p:cNvSpPr/>
          <p:nvPr/>
        </p:nvSpPr>
        <p:spPr>
          <a:xfrm>
            <a:off x="548640" y="6355080"/>
            <a:ext cx="11094415" cy="18288"/>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428232"/>
            <a:ext cx="8686800" cy="274320"/>
          </a:xfrm>
          <a:prstGeom prst="rect">
            <a:avLst/>
          </a:prstGeom>
          <a:noFill/>
        </p:spPr>
        <p:txBody>
          <a:bodyPr wrap="square" anchor="t" lIns="0" rIns="0" tIns="0" bIns="0">
            <a:spAutoFit/>
          </a:bodyPr>
          <a:lstStyle/>
          <a:p>
            <a:pPr algn="l">
              <a:lnSpc>
                <a:spcPct val="110000"/>
              </a:lnSpc>
              <a:spcAft>
                <a:spcPts val="0"/>
              </a:spcAft>
            </a:pPr>
            <a:r>
              <a:rPr sz="900" b="0">
                <a:solidFill>
                  <a:srgbClr val="75767A"/>
                </a:solidFill>
                <a:hlinkClick r:id="rId3"/>
                <a:latin typeface="Montserrat"/>
                <a:ea typeface="Montserrat"/>
                <a:cs typeface="Montserrat"/>
              </a:rPr>
              <a:t>https://holep.icua.es/3d/fr/</a:t>
            </a:r>
            <a:r>
              <a:rPr sz="900" b="0">
                <a:solidFill>
                  <a:srgbClr val="75767A"/>
                </a:solidFill>
                <a:latin typeface="Montserrat"/>
                <a:ea typeface="Montserrat"/>
                <a:cs typeface="Montserrat"/>
              </a:rPr>
              <a:t>  ·  Dr. Fernando Gómez Sancha · ICUA</a:t>
            </a:r>
          </a:p>
        </p:txBody>
      </p:sp>
      <p:sp>
        <p:nvSpPr>
          <p:cNvPr id="7" name="TextBox 6"/>
          <p:cNvSpPr txBox="1"/>
          <p:nvPr/>
        </p:nvSpPr>
        <p:spPr>
          <a:xfrm>
            <a:off x="10728655" y="6428232"/>
            <a:ext cx="914400" cy="274320"/>
          </a:xfrm>
          <a:prstGeom prst="rect">
            <a:avLst/>
          </a:prstGeom>
          <a:noFill/>
        </p:spPr>
        <p:txBody>
          <a:bodyPr wrap="square" anchor="t" lIns="0" rIns="0" tIns="0" bIns="0">
            <a:spAutoFit/>
          </a:bodyPr>
          <a:lstStyle/>
          <a:p>
            <a:pPr algn="r">
              <a:lnSpc>
                <a:spcPct val="110000"/>
              </a:lnSpc>
              <a:spcAft>
                <a:spcPts val="0"/>
              </a:spcAft>
            </a:pPr>
            <a:r>
              <a:rPr sz="900" b="0">
                <a:solidFill>
                  <a:srgbClr val="75767A"/>
                </a:solidFill>
                <a:latin typeface="Montserrat"/>
                <a:ea typeface="Montserrat"/>
                <a:cs typeface="Montserrat"/>
              </a:rPr>
              <a:t>2 / 7</a:t>
            </a:r>
          </a:p>
        </p:txBody>
      </p:sp>
      <p:pic>
        <p:nvPicPr>
          <p:cNvPr id="8" name="Picture 7" descr="fr-sizes.png"/>
          <p:cNvPicPr>
            <a:picLocks noChangeAspect="1"/>
          </p:cNvPicPr>
          <p:nvPr/>
        </p:nvPicPr>
        <p:blipFill>
          <a:blip r:embed="rId4"/>
          <a:stretch>
            <a:fillRect/>
          </a:stretch>
        </p:blipFill>
        <p:spPr>
          <a:xfrm>
            <a:off x="548640" y="1920240"/>
            <a:ext cx="6949440" cy="3909060"/>
          </a:xfrm>
          <a:prstGeom prst="rect">
            <a:avLst/>
          </a:prstGeom>
        </p:spPr>
      </p:pic>
      <p:sp>
        <p:nvSpPr>
          <p:cNvPr id="9" name="TextBox 8"/>
          <p:cNvSpPr txBox="1"/>
          <p:nvPr/>
        </p:nvSpPr>
        <p:spPr>
          <a:xfrm>
            <a:off x="548640" y="5943600"/>
            <a:ext cx="6949440" cy="274320"/>
          </a:xfrm>
          <a:prstGeom prst="rect">
            <a:avLst/>
          </a:prstGeom>
          <a:noFill/>
        </p:spPr>
        <p:txBody>
          <a:bodyPr wrap="square" anchor="t" lIns="0" rIns="0" tIns="0" bIns="0">
            <a:spAutoFit/>
          </a:bodyPr>
          <a:lstStyle/>
          <a:p>
            <a:pPr algn="l">
              <a:lnSpc>
                <a:spcPct val="110000"/>
              </a:lnSpc>
              <a:spcAft>
                <a:spcPts val="0"/>
              </a:spcAft>
            </a:pPr>
            <a:r>
              <a:rPr sz="1000" b="0">
                <a:solidFill>
                  <a:srgbClr val="00A8A6"/>
                </a:solidFill>
                <a:latin typeface="Montserrat"/>
                <a:ea typeface="Montserrat"/>
                <a:cs typeface="Montserrat"/>
              </a:rPr>
              <a:t>■ </a:t>
            </a:r>
            <a:r>
              <a:rPr sz="1000" b="0">
                <a:solidFill>
                  <a:srgbClr val="75767A"/>
                </a:solidFill>
                <a:latin typeface="Montserrat"/>
                <a:ea typeface="Montserrat"/>
                <a:cs typeface="Montserrat"/>
              </a:rPr>
              <a:t>Plan adénome-capsule     </a:t>
            </a:r>
            <a:r>
              <a:rPr sz="1000" b="0">
                <a:solidFill>
                  <a:srgbClr val="B7C0C7"/>
                </a:solidFill>
                <a:latin typeface="Montserrat"/>
                <a:ea typeface="Montserrat"/>
                <a:cs typeface="Montserrat"/>
              </a:rPr>
              <a:t>■ </a:t>
            </a:r>
            <a:r>
              <a:rPr sz="1000" b="0">
                <a:solidFill>
                  <a:srgbClr val="75767A"/>
                </a:solidFill>
                <a:latin typeface="Montserrat"/>
                <a:ea typeface="Montserrat"/>
                <a:cs typeface="Montserrat"/>
              </a:rPr>
              <a:t>Zone périphérique, ≈ 20 g, non retirée     </a:t>
            </a:r>
            <a:r>
              <a:rPr sz="1000" b="0">
                <a:solidFill>
                  <a:srgbClr val="7D8893"/>
                </a:solidFill>
                <a:latin typeface="Montserrat"/>
                <a:ea typeface="Montserrat"/>
                <a:cs typeface="Montserrat"/>
              </a:rPr>
              <a:t>■ </a:t>
            </a:r>
            <a:r>
              <a:rPr sz="1000" b="0">
                <a:solidFill>
                  <a:srgbClr val="75767A"/>
                </a:solidFill>
                <a:latin typeface="Montserrat"/>
                <a:ea typeface="Montserrat"/>
                <a:cs typeface="Montserrat"/>
              </a:rPr>
              <a:t>Gaine 26 Fr</a:t>
            </a:r>
          </a:p>
        </p:txBody>
      </p:sp>
      <p:sp>
        <p:nvSpPr>
          <p:cNvPr id="10" name="TextBox 9"/>
          <p:cNvSpPr txBox="1"/>
          <p:nvPr/>
        </p:nvSpPr>
        <p:spPr>
          <a:xfrm>
            <a:off x="8641080" y="2057400"/>
            <a:ext cx="3017520" cy="566928"/>
          </a:xfrm>
          <a:prstGeom prst="rect">
            <a:avLst/>
          </a:prstGeom>
          <a:noFill/>
        </p:spPr>
        <p:txBody>
          <a:bodyPr wrap="square" anchor="t" lIns="0" rIns="0" tIns="0" bIns="0">
            <a:spAutoFit/>
          </a:bodyPr>
          <a:lstStyle/>
          <a:p>
            <a:pPr algn="l">
              <a:lnSpc>
                <a:spcPct val="110000"/>
              </a:lnSpc>
              <a:spcAft>
                <a:spcPts val="0"/>
              </a:spcAft>
            </a:pPr>
            <a:r>
              <a:rPr sz="3400" b="0">
                <a:solidFill>
                  <a:srgbClr val="3C3D40"/>
                </a:solidFill>
                <a:latin typeface="Montserrat"/>
                <a:ea typeface="Montserrat"/>
                <a:cs typeface="Montserrat"/>
              </a:rPr>
              <a:t>×48</a:t>
            </a:r>
          </a:p>
        </p:txBody>
      </p:sp>
      <p:sp>
        <p:nvSpPr>
          <p:cNvPr id="11" name="TextBox 10"/>
          <p:cNvSpPr txBox="1"/>
          <p:nvPr/>
        </p:nvSpPr>
        <p:spPr>
          <a:xfrm>
            <a:off x="8641080" y="2624328"/>
            <a:ext cx="3017520" cy="502920"/>
          </a:xfrm>
          <a:prstGeom prst="rect">
            <a:avLst/>
          </a:prstGeom>
          <a:noFill/>
        </p:spPr>
        <p:txBody>
          <a:bodyPr wrap="square" anchor="t" lIns="0" rIns="0" tIns="0" bIns="0">
            <a:spAutoFit/>
          </a:bodyPr>
          <a:lstStyle/>
          <a:p>
            <a:pPr algn="l">
              <a:lnSpc>
                <a:spcPct val="110000"/>
              </a:lnSpc>
              <a:spcAft>
                <a:spcPts val="0"/>
              </a:spcAft>
            </a:pPr>
            <a:r>
              <a:rPr sz="1100" b="1">
                <a:solidFill>
                  <a:srgbClr val="75767A"/>
                </a:solidFill>
                <a:latin typeface="Montserrat"/>
                <a:ea typeface="Montserrat"/>
                <a:cs typeface="Montserrat"/>
              </a:rPr>
              <a:t>Adénome énucléé</a:t>
            </a:r>
          </a:p>
        </p:txBody>
      </p:sp>
      <p:sp>
        <p:nvSpPr>
          <p:cNvPr id="12" name="Rectangle 11"/>
          <p:cNvSpPr/>
          <p:nvPr/>
        </p:nvSpPr>
        <p:spPr>
          <a:xfrm>
            <a:off x="8641080" y="3136391"/>
            <a:ext cx="3017520" cy="13716"/>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41080" y="3383280"/>
            <a:ext cx="3017520" cy="566928"/>
          </a:xfrm>
          <a:prstGeom prst="rect">
            <a:avLst/>
          </a:prstGeom>
          <a:noFill/>
        </p:spPr>
        <p:txBody>
          <a:bodyPr wrap="square" anchor="t" lIns="0" rIns="0" tIns="0" bIns="0">
            <a:spAutoFit/>
          </a:bodyPr>
          <a:lstStyle/>
          <a:p>
            <a:pPr algn="l">
              <a:lnSpc>
                <a:spcPct val="110000"/>
              </a:lnSpc>
              <a:spcAft>
                <a:spcPts val="0"/>
              </a:spcAft>
            </a:pPr>
            <a:r>
              <a:rPr sz="3400" b="0">
                <a:solidFill>
                  <a:srgbClr val="007A78"/>
                </a:solidFill>
                <a:latin typeface="Montserrat"/>
                <a:ea typeface="Montserrat"/>
                <a:cs typeface="Montserrat"/>
              </a:rPr>
              <a:t>×13,2</a:t>
            </a:r>
          </a:p>
        </p:txBody>
      </p:sp>
      <p:sp>
        <p:nvSpPr>
          <p:cNvPr id="14" name="TextBox 13"/>
          <p:cNvSpPr txBox="1"/>
          <p:nvPr/>
        </p:nvSpPr>
        <p:spPr>
          <a:xfrm>
            <a:off x="8641080" y="3950208"/>
            <a:ext cx="3017520" cy="502920"/>
          </a:xfrm>
          <a:prstGeom prst="rect">
            <a:avLst/>
          </a:prstGeom>
          <a:noFill/>
        </p:spPr>
        <p:txBody>
          <a:bodyPr wrap="square" anchor="t" lIns="0" rIns="0" tIns="0" bIns="0">
            <a:spAutoFit/>
          </a:bodyPr>
          <a:lstStyle/>
          <a:p>
            <a:pPr algn="l">
              <a:lnSpc>
                <a:spcPct val="110000"/>
              </a:lnSpc>
              <a:spcAft>
                <a:spcPts val="0"/>
              </a:spcAft>
            </a:pPr>
            <a:r>
              <a:rPr sz="1100" b="1">
                <a:solidFill>
                  <a:srgbClr val="75767A"/>
                </a:solidFill>
                <a:latin typeface="Montserrat"/>
                <a:ea typeface="Montserrat"/>
                <a:cs typeface="Montserrat"/>
              </a:rPr>
              <a:t>Plan adénome-capsule</a:t>
            </a:r>
          </a:p>
        </p:txBody>
      </p:sp>
      <p:sp>
        <p:nvSpPr>
          <p:cNvPr id="15" name="Rectangle 14"/>
          <p:cNvSpPr/>
          <p:nvPr/>
        </p:nvSpPr>
        <p:spPr>
          <a:xfrm>
            <a:off x="8641080" y="4462272"/>
            <a:ext cx="3017520" cy="13716"/>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41080" y="4709160"/>
            <a:ext cx="3017520" cy="566928"/>
          </a:xfrm>
          <a:prstGeom prst="rect">
            <a:avLst/>
          </a:prstGeom>
          <a:noFill/>
        </p:spPr>
        <p:txBody>
          <a:bodyPr wrap="square" anchor="t" lIns="0" rIns="0" tIns="0" bIns="0">
            <a:spAutoFit/>
          </a:bodyPr>
          <a:lstStyle/>
          <a:p>
            <a:pPr algn="l">
              <a:lnSpc>
                <a:spcPct val="110000"/>
              </a:lnSpc>
              <a:spcAft>
                <a:spcPts val="0"/>
              </a:spcAft>
            </a:pPr>
            <a:r>
              <a:rPr sz="3400" b="0">
                <a:solidFill>
                  <a:srgbClr val="75767A"/>
                </a:solidFill>
                <a:latin typeface="Montserrat"/>
                <a:ea typeface="Montserrat"/>
                <a:cs typeface="Montserrat"/>
              </a:rPr>
              <a:t>×2,6</a:t>
            </a:r>
          </a:p>
        </p:txBody>
      </p:sp>
      <p:sp>
        <p:nvSpPr>
          <p:cNvPr id="17" name="TextBox 16"/>
          <p:cNvSpPr txBox="1"/>
          <p:nvPr/>
        </p:nvSpPr>
        <p:spPr>
          <a:xfrm>
            <a:off x="8641080" y="5276088"/>
            <a:ext cx="3017520" cy="502920"/>
          </a:xfrm>
          <a:prstGeom prst="rect">
            <a:avLst/>
          </a:prstGeom>
          <a:noFill/>
        </p:spPr>
        <p:txBody>
          <a:bodyPr wrap="square" anchor="t" lIns="0" rIns="0" tIns="0" bIns="0">
            <a:spAutoFit/>
          </a:bodyPr>
          <a:lstStyle/>
          <a:p>
            <a:pPr algn="l">
              <a:lnSpc>
                <a:spcPct val="110000"/>
              </a:lnSpc>
              <a:spcAft>
                <a:spcPts val="0"/>
              </a:spcAft>
            </a:pPr>
            <a:r>
              <a:rPr sz="1100" b="1">
                <a:solidFill>
                  <a:srgbClr val="75767A"/>
                </a:solidFill>
                <a:latin typeface="Montserrat"/>
                <a:ea typeface="Montserrat"/>
                <a:cs typeface="Montserrat"/>
              </a:rPr>
              <a:t>Diamètre et longueur</a:t>
            </a:r>
          </a:p>
        </p:txBody>
      </p:sp>
      <p:sp>
        <p:nvSpPr>
          <p:cNvPr id="18" name="Rectangle 17"/>
          <p:cNvSpPr/>
          <p:nvPr/>
        </p:nvSpPr>
        <p:spPr>
          <a:xfrm>
            <a:off x="8641080" y="5788152"/>
            <a:ext cx="3017520" cy="13716"/>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ogo.png"/>
          <p:cNvPicPr>
            <a:picLocks noChangeAspect="1"/>
          </p:cNvPicPr>
          <p:nvPr/>
        </p:nvPicPr>
        <p:blipFill>
          <a:blip r:embed="rId2"/>
          <a:stretch>
            <a:fillRect/>
          </a:stretch>
        </p:blipFill>
        <p:spPr>
          <a:xfrm>
            <a:off x="548640" y="384048"/>
            <a:ext cx="1753035" cy="329184"/>
          </a:xfrm>
          <a:prstGeom prst="rect">
            <a:avLst/>
          </a:prstGeom>
        </p:spPr>
      </p:pic>
      <p:sp>
        <p:nvSpPr>
          <p:cNvPr id="3" name="TextBox 2"/>
          <p:cNvSpPr txBox="1"/>
          <p:nvPr/>
        </p:nvSpPr>
        <p:spPr>
          <a:xfrm>
            <a:off x="548640" y="914400"/>
            <a:ext cx="11094415" cy="274320"/>
          </a:xfrm>
          <a:prstGeom prst="rect">
            <a:avLst/>
          </a:prstGeom>
          <a:noFill/>
        </p:spPr>
        <p:txBody>
          <a:bodyPr wrap="square" anchor="t" lIns="0" rIns="0" tIns="0" bIns="0">
            <a:spAutoFit/>
          </a:bodyPr>
          <a:lstStyle/>
          <a:p>
            <a:pPr algn="l">
              <a:lnSpc>
                <a:spcPct val="110000"/>
              </a:lnSpc>
              <a:spcAft>
                <a:spcPts val="0"/>
              </a:spcAft>
            </a:pPr>
            <a:r>
              <a:rPr sz="1100" b="1" spc="200">
                <a:solidFill>
                  <a:srgbClr val="007A78"/>
                </a:solidFill>
                <a:latin typeface="Montserrat"/>
                <a:ea typeface="Montserrat"/>
                <a:cs typeface="Montserrat"/>
              </a:rPr>
              <a:t>INDÉPENDANCE VIS-À-VIS DE LA TAILLE</a:t>
            </a:r>
          </a:p>
        </p:txBody>
      </p:sp>
      <p:sp>
        <p:nvSpPr>
          <p:cNvPr id="4" name="TextBox 3"/>
          <p:cNvSpPr txBox="1"/>
          <p:nvPr/>
        </p:nvSpPr>
        <p:spPr>
          <a:xfrm>
            <a:off x="548640" y="1188720"/>
            <a:ext cx="11094415" cy="640080"/>
          </a:xfrm>
          <a:prstGeom prst="rect">
            <a:avLst/>
          </a:prstGeom>
          <a:noFill/>
        </p:spPr>
        <p:txBody>
          <a:bodyPr wrap="square" anchor="t" lIns="0" rIns="0" tIns="0" bIns="0">
            <a:spAutoFit/>
          </a:bodyPr>
          <a:lstStyle/>
          <a:p>
            <a:pPr algn="l">
              <a:lnSpc>
                <a:spcPct val="110000"/>
              </a:lnSpc>
              <a:spcAft>
                <a:spcPts val="0"/>
              </a:spcAft>
            </a:pPr>
            <a:r>
              <a:rPr sz="2800" b="0">
                <a:solidFill>
                  <a:srgbClr val="3C3D40"/>
                </a:solidFill>
                <a:latin typeface="Montserrat"/>
                <a:ea typeface="Montserrat"/>
                <a:cs typeface="Montserrat"/>
              </a:rPr>
              <a:t>Comment croît chaque grandeur</a:t>
            </a:r>
          </a:p>
        </p:txBody>
      </p:sp>
      <p:sp>
        <p:nvSpPr>
          <p:cNvPr id="5" name="Rectangle 4"/>
          <p:cNvSpPr/>
          <p:nvPr/>
        </p:nvSpPr>
        <p:spPr>
          <a:xfrm>
            <a:off x="548640" y="6355080"/>
            <a:ext cx="11094415" cy="18288"/>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428232"/>
            <a:ext cx="8686800" cy="274320"/>
          </a:xfrm>
          <a:prstGeom prst="rect">
            <a:avLst/>
          </a:prstGeom>
          <a:noFill/>
        </p:spPr>
        <p:txBody>
          <a:bodyPr wrap="square" anchor="t" lIns="0" rIns="0" tIns="0" bIns="0">
            <a:spAutoFit/>
          </a:bodyPr>
          <a:lstStyle/>
          <a:p>
            <a:pPr algn="l">
              <a:lnSpc>
                <a:spcPct val="110000"/>
              </a:lnSpc>
              <a:spcAft>
                <a:spcPts val="0"/>
              </a:spcAft>
            </a:pPr>
            <a:r>
              <a:rPr sz="900" b="0">
                <a:solidFill>
                  <a:srgbClr val="75767A"/>
                </a:solidFill>
                <a:hlinkClick r:id="rId3"/>
                <a:latin typeface="Montserrat"/>
                <a:ea typeface="Montserrat"/>
                <a:cs typeface="Montserrat"/>
              </a:rPr>
              <a:t>https://holep.icua.es/3d/fr/</a:t>
            </a:r>
            <a:r>
              <a:rPr sz="900" b="0">
                <a:solidFill>
                  <a:srgbClr val="75767A"/>
                </a:solidFill>
                <a:latin typeface="Montserrat"/>
                <a:ea typeface="Montserrat"/>
                <a:cs typeface="Montserrat"/>
              </a:rPr>
              <a:t>  ·  Dr. Fernando Gómez Sancha · ICUA</a:t>
            </a:r>
          </a:p>
        </p:txBody>
      </p:sp>
      <p:sp>
        <p:nvSpPr>
          <p:cNvPr id="7" name="TextBox 6"/>
          <p:cNvSpPr txBox="1"/>
          <p:nvPr/>
        </p:nvSpPr>
        <p:spPr>
          <a:xfrm>
            <a:off x="10728655" y="6428232"/>
            <a:ext cx="914400" cy="274320"/>
          </a:xfrm>
          <a:prstGeom prst="rect">
            <a:avLst/>
          </a:prstGeom>
          <a:noFill/>
        </p:spPr>
        <p:txBody>
          <a:bodyPr wrap="square" anchor="t" lIns="0" rIns="0" tIns="0" bIns="0">
            <a:spAutoFit/>
          </a:bodyPr>
          <a:lstStyle/>
          <a:p>
            <a:pPr algn="r">
              <a:lnSpc>
                <a:spcPct val="110000"/>
              </a:lnSpc>
              <a:spcAft>
                <a:spcPts val="0"/>
              </a:spcAft>
            </a:pPr>
            <a:r>
              <a:rPr sz="900" b="0">
                <a:solidFill>
                  <a:srgbClr val="75767A"/>
                </a:solidFill>
                <a:latin typeface="Montserrat"/>
                <a:ea typeface="Montserrat"/>
                <a:cs typeface="Montserrat"/>
              </a:rPr>
              <a:t>3 / 7</a:t>
            </a:r>
          </a:p>
        </p:txBody>
      </p:sp>
      <p:sp>
        <p:nvSpPr>
          <p:cNvPr id="8" name="TextBox 7"/>
          <p:cNvSpPr txBox="1"/>
          <p:nvPr/>
        </p:nvSpPr>
        <p:spPr>
          <a:xfrm>
            <a:off x="548640" y="1828800"/>
            <a:ext cx="11094415" cy="548640"/>
          </a:xfrm>
          <a:prstGeom prst="rect">
            <a:avLst/>
          </a:prstGeom>
          <a:noFill/>
        </p:spPr>
        <p:txBody>
          <a:bodyPr wrap="square" anchor="t" lIns="0" rIns="0" tIns="0" bIns="0">
            <a:spAutoFit/>
          </a:bodyPr>
          <a:lstStyle/>
          <a:p>
            <a:pPr algn="l">
              <a:lnSpc>
                <a:spcPct val="120000"/>
              </a:lnSpc>
              <a:spcAft>
                <a:spcPts val="0"/>
              </a:spcAft>
            </a:pPr>
            <a:r>
              <a:rPr sz="1300" b="0">
                <a:solidFill>
                  <a:srgbClr val="75767A"/>
                </a:solidFill>
                <a:latin typeface="Montserrat"/>
                <a:ea typeface="Montserrat"/>
                <a:cs typeface="Montserrat"/>
              </a:rPr>
              <a:t>Multiplicateur par rapport à une prostate de 30 cc, qui ne contient qu'environ 10 cc d'adénome. L'adénome retiré s'envole ; la surface du plan augmente doucement ; le diamètre bouge à peine.</a:t>
            </a:r>
          </a:p>
        </p:txBody>
      </p:sp>
      <p:pic>
        <p:nvPicPr>
          <p:cNvPr id="9" name="Picture 8" descr="fr-curve.png"/>
          <p:cNvPicPr>
            <a:picLocks noChangeAspect="1"/>
          </p:cNvPicPr>
          <p:nvPr/>
        </p:nvPicPr>
        <p:blipFill>
          <a:blip r:embed="rId4"/>
          <a:stretch>
            <a:fillRect/>
          </a:stretch>
        </p:blipFill>
        <p:spPr>
          <a:xfrm>
            <a:off x="2722727" y="2468880"/>
            <a:ext cx="6746240" cy="3794760"/>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ogo.png"/>
          <p:cNvPicPr>
            <a:picLocks noChangeAspect="1"/>
          </p:cNvPicPr>
          <p:nvPr/>
        </p:nvPicPr>
        <p:blipFill>
          <a:blip r:embed="rId2"/>
          <a:stretch>
            <a:fillRect/>
          </a:stretch>
        </p:blipFill>
        <p:spPr>
          <a:xfrm>
            <a:off x="548640" y="384048"/>
            <a:ext cx="1753035" cy="329184"/>
          </a:xfrm>
          <a:prstGeom prst="rect">
            <a:avLst/>
          </a:prstGeom>
        </p:spPr>
      </p:pic>
      <p:sp>
        <p:nvSpPr>
          <p:cNvPr id="3" name="TextBox 2"/>
          <p:cNvSpPr txBox="1"/>
          <p:nvPr/>
        </p:nvSpPr>
        <p:spPr>
          <a:xfrm>
            <a:off x="548640" y="914400"/>
            <a:ext cx="11094415" cy="274320"/>
          </a:xfrm>
          <a:prstGeom prst="rect">
            <a:avLst/>
          </a:prstGeom>
          <a:noFill/>
        </p:spPr>
        <p:txBody>
          <a:bodyPr wrap="square" anchor="t" lIns="0" rIns="0" tIns="0" bIns="0">
            <a:spAutoFit/>
          </a:bodyPr>
          <a:lstStyle/>
          <a:p>
            <a:pPr algn="l">
              <a:lnSpc>
                <a:spcPct val="110000"/>
              </a:lnSpc>
              <a:spcAft>
                <a:spcPts val="0"/>
              </a:spcAft>
            </a:pPr>
            <a:r>
              <a:rPr sz="1100" b="1" spc="200">
                <a:solidFill>
                  <a:srgbClr val="007A78"/>
                </a:solidFill>
                <a:latin typeface="Montserrat"/>
                <a:ea typeface="Montserrat"/>
                <a:cs typeface="Montserrat"/>
              </a:rPr>
              <a:t>INDÉPENDANCE VIS-À-VIS DE LA TAILLE</a:t>
            </a:r>
          </a:p>
        </p:txBody>
      </p:sp>
      <p:sp>
        <p:nvSpPr>
          <p:cNvPr id="4" name="TextBox 3"/>
          <p:cNvSpPr txBox="1"/>
          <p:nvPr/>
        </p:nvSpPr>
        <p:spPr>
          <a:xfrm>
            <a:off x="548640" y="1188720"/>
            <a:ext cx="11094415" cy="640080"/>
          </a:xfrm>
          <a:prstGeom prst="rect">
            <a:avLst/>
          </a:prstGeom>
          <a:noFill/>
        </p:spPr>
        <p:txBody>
          <a:bodyPr wrap="square" anchor="t" lIns="0" rIns="0" tIns="0" bIns="0">
            <a:spAutoFit/>
          </a:bodyPr>
          <a:lstStyle/>
          <a:p>
            <a:pPr algn="l">
              <a:lnSpc>
                <a:spcPct val="110000"/>
              </a:lnSpc>
              <a:spcAft>
                <a:spcPts val="0"/>
              </a:spcAft>
            </a:pPr>
            <a:r>
              <a:rPr sz="2800" b="0">
                <a:solidFill>
                  <a:srgbClr val="3C3D40"/>
                </a:solidFill>
                <a:latin typeface="Montserrat"/>
                <a:ea typeface="Montserrat"/>
                <a:cs typeface="Montserrat"/>
              </a:rPr>
              <a:t>Surface de dissection par cc d'adénome</a:t>
            </a:r>
          </a:p>
        </p:txBody>
      </p:sp>
      <p:sp>
        <p:nvSpPr>
          <p:cNvPr id="5" name="Rectangle 4"/>
          <p:cNvSpPr/>
          <p:nvPr/>
        </p:nvSpPr>
        <p:spPr>
          <a:xfrm>
            <a:off x="548640" y="6355080"/>
            <a:ext cx="11094415" cy="18288"/>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428232"/>
            <a:ext cx="8686800" cy="274320"/>
          </a:xfrm>
          <a:prstGeom prst="rect">
            <a:avLst/>
          </a:prstGeom>
          <a:noFill/>
        </p:spPr>
        <p:txBody>
          <a:bodyPr wrap="square" anchor="t" lIns="0" rIns="0" tIns="0" bIns="0">
            <a:spAutoFit/>
          </a:bodyPr>
          <a:lstStyle/>
          <a:p>
            <a:pPr algn="l">
              <a:lnSpc>
                <a:spcPct val="110000"/>
              </a:lnSpc>
              <a:spcAft>
                <a:spcPts val="0"/>
              </a:spcAft>
            </a:pPr>
            <a:r>
              <a:rPr sz="900" b="0">
                <a:solidFill>
                  <a:srgbClr val="75767A"/>
                </a:solidFill>
                <a:hlinkClick r:id="rId3"/>
                <a:latin typeface="Montserrat"/>
                <a:ea typeface="Montserrat"/>
                <a:cs typeface="Montserrat"/>
              </a:rPr>
              <a:t>https://holep.icua.es/3d/fr/</a:t>
            </a:r>
            <a:r>
              <a:rPr sz="900" b="0">
                <a:solidFill>
                  <a:srgbClr val="75767A"/>
                </a:solidFill>
                <a:latin typeface="Montserrat"/>
                <a:ea typeface="Montserrat"/>
                <a:cs typeface="Montserrat"/>
              </a:rPr>
              <a:t>  ·  Dr. Fernando Gómez Sancha · ICUA</a:t>
            </a:r>
          </a:p>
        </p:txBody>
      </p:sp>
      <p:sp>
        <p:nvSpPr>
          <p:cNvPr id="7" name="TextBox 6"/>
          <p:cNvSpPr txBox="1"/>
          <p:nvPr/>
        </p:nvSpPr>
        <p:spPr>
          <a:xfrm>
            <a:off x="10728655" y="6428232"/>
            <a:ext cx="914400" cy="274320"/>
          </a:xfrm>
          <a:prstGeom prst="rect">
            <a:avLst/>
          </a:prstGeom>
          <a:noFill/>
        </p:spPr>
        <p:txBody>
          <a:bodyPr wrap="square" anchor="t" lIns="0" rIns="0" tIns="0" bIns="0">
            <a:spAutoFit/>
          </a:bodyPr>
          <a:lstStyle/>
          <a:p>
            <a:pPr algn="r">
              <a:lnSpc>
                <a:spcPct val="110000"/>
              </a:lnSpc>
              <a:spcAft>
                <a:spcPts val="0"/>
              </a:spcAft>
            </a:pPr>
            <a:r>
              <a:rPr sz="900" b="0">
                <a:solidFill>
                  <a:srgbClr val="75767A"/>
                </a:solidFill>
                <a:latin typeface="Montserrat"/>
                <a:ea typeface="Montserrat"/>
                <a:cs typeface="Montserrat"/>
              </a:rPr>
              <a:t>4 / 7</a:t>
            </a:r>
          </a:p>
        </p:txBody>
      </p:sp>
      <p:sp>
        <p:nvSpPr>
          <p:cNvPr id="8" name="TextBox 7"/>
          <p:cNvSpPr txBox="1"/>
          <p:nvPr/>
        </p:nvSpPr>
        <p:spPr>
          <a:xfrm>
            <a:off x="548640" y="1828800"/>
            <a:ext cx="11094415" cy="731520"/>
          </a:xfrm>
          <a:prstGeom prst="rect">
            <a:avLst/>
          </a:prstGeom>
          <a:noFill/>
        </p:spPr>
        <p:txBody>
          <a:bodyPr wrap="square" anchor="t" lIns="0" rIns="0" tIns="0" bIns="0">
            <a:spAutoFit/>
          </a:bodyPr>
          <a:lstStyle/>
          <a:p>
            <a:pPr algn="l">
              <a:lnSpc>
                <a:spcPct val="120000"/>
              </a:lnSpc>
              <a:spcAft>
                <a:spcPts val="0"/>
              </a:spcAft>
            </a:pPr>
            <a:r>
              <a:rPr sz="1300" b="0">
                <a:solidFill>
                  <a:srgbClr val="75767A"/>
                </a:solidFill>
                <a:latin typeface="Montserrat"/>
                <a:ea typeface="Montserrat"/>
                <a:cs typeface="Montserrat"/>
              </a:rPr>
              <a:t>Plus la prostate est grosse, moins il y a de surface à disséquer pour chaque cc d'adénome énucléé. Pour une prostate de 500 cc, la surface à disséquer par cc est environ le quart de celle d'une prostate de 30 cc.</a:t>
            </a:r>
          </a:p>
        </p:txBody>
      </p:sp>
      <p:graphicFrame>
        <p:nvGraphicFramePr>
          <p:cNvPr id="9" name="Table 8"/>
          <p:cNvGraphicFramePr>
            <a:graphicFrameLocks noGrp="1"/>
          </p:cNvGraphicFramePr>
          <p:nvPr/>
        </p:nvGraphicFramePr>
        <p:xfrm>
          <a:off x="548640" y="2743200"/>
          <a:ext cx="11094415" cy="3200400"/>
        </p:xfrm>
        <a:graphic>
          <a:graphicData uri="http://schemas.openxmlformats.org/drawingml/2006/table">
            <a:tbl>
              <a:tblPr firstRow="1" bandRow="1">
                <a:tableStyleId>{5C22544A-7EE6-4342-B048-85BDC9FD1C3A}</a:tableStyleId>
              </a:tblPr>
              <a:tblGrid>
                <a:gridCol w="1849069"/>
                <a:gridCol w="1849069"/>
                <a:gridCol w="1849069"/>
                <a:gridCol w="1849069"/>
                <a:gridCol w="1849069"/>
                <a:gridCol w="1849070"/>
              </a:tblGrid>
              <a:tr h="457200">
                <a:tc>
                  <a:txBody>
                    <a:bodyPr/>
                    <a:lstStyle/>
                    <a:p>
                      <a:pPr algn="ctr"/>
                      <a:r>
                        <a:rPr sz="1100" b="1">
                          <a:solidFill>
                            <a:srgbClr val="75767A"/>
                          </a:solidFill>
                          <a:latin typeface="Montserrat"/>
                          <a:ea typeface="Montserrat"/>
                          <a:cs typeface="Montserrat"/>
                        </a:rPr>
                        <a:t>Volume total</a:t>
                      </a:r>
                    </a:p>
                  </a:txBody>
                  <a:tcPr marL="91440" marR="91440" anchor="ctr">
                    <a:solidFill>
                      <a:srgbClr val="F2F5F5"/>
                    </a:solidFill>
                  </a:tcPr>
                </a:tc>
                <a:tc>
                  <a:txBody>
                    <a:bodyPr/>
                    <a:lstStyle/>
                    <a:p>
                      <a:pPr algn="ctr"/>
                      <a:r>
                        <a:rPr sz="1100" b="1">
                          <a:solidFill>
                            <a:srgbClr val="75767A"/>
                          </a:solidFill>
                          <a:latin typeface="Montserrat"/>
                          <a:ea typeface="Montserrat"/>
                          <a:cs typeface="Montserrat"/>
                        </a:rPr>
                        <a:t>Adénome</a:t>
                      </a:r>
                    </a:p>
                  </a:txBody>
                  <a:tcPr marL="91440" marR="91440" anchor="ctr">
                    <a:solidFill>
                      <a:srgbClr val="F2F5F5"/>
                    </a:solidFill>
                  </a:tcPr>
                </a:tc>
                <a:tc>
                  <a:txBody>
                    <a:bodyPr/>
                    <a:lstStyle/>
                    <a:p>
                      <a:pPr algn="ctr"/>
                      <a:r>
                        <a:rPr sz="1100" b="1">
                          <a:solidFill>
                            <a:srgbClr val="75767A"/>
                          </a:solidFill>
                          <a:latin typeface="Montserrat"/>
                          <a:ea typeface="Montserrat"/>
                          <a:cs typeface="Montserrat"/>
                        </a:rPr>
                        <a:t>Surface du plan</a:t>
                      </a:r>
                    </a:p>
                  </a:txBody>
                  <a:tcPr marL="91440" marR="91440" anchor="ctr">
                    <a:solidFill>
                      <a:srgbClr val="F2F5F5"/>
                    </a:solidFill>
                  </a:tcPr>
                </a:tc>
                <a:tc>
                  <a:txBody>
                    <a:bodyPr/>
                    <a:lstStyle/>
                    <a:p>
                      <a:pPr algn="ctr"/>
                      <a:r>
                        <a:rPr sz="1100" b="1">
                          <a:solidFill>
                            <a:srgbClr val="75767A"/>
                          </a:solidFill>
                          <a:latin typeface="Montserrat"/>
                          <a:ea typeface="Montserrat"/>
                          <a:cs typeface="Montserrat"/>
                        </a:rPr>
                        <a:t>Surface par cc d'adénome</a:t>
                      </a:r>
                    </a:p>
                  </a:txBody>
                  <a:tcPr marL="91440" marR="91440" anchor="ctr">
                    <a:solidFill>
                      <a:srgbClr val="F2F5F5"/>
                    </a:solidFill>
                  </a:tcPr>
                </a:tc>
                <a:tc>
                  <a:txBody>
                    <a:bodyPr/>
                    <a:lstStyle/>
                    <a:p>
                      <a:pPr algn="ctr"/>
                      <a:r>
                        <a:rPr sz="1100" b="1">
                          <a:solidFill>
                            <a:srgbClr val="75767A"/>
                          </a:solidFill>
                          <a:latin typeface="Montserrat"/>
                          <a:ea typeface="Montserrat"/>
                          <a:cs typeface="Montserrat"/>
                        </a:rPr>
                        <a:t>Adénome ×</a:t>
                      </a:r>
                    </a:p>
                  </a:txBody>
                  <a:tcPr marL="91440" marR="91440" anchor="ctr">
                    <a:solidFill>
                      <a:srgbClr val="F2F5F5"/>
                    </a:solidFill>
                  </a:tcPr>
                </a:tc>
                <a:tc>
                  <a:txBody>
                    <a:bodyPr/>
                    <a:lstStyle/>
                    <a:p>
                      <a:pPr algn="ctr"/>
                      <a:r>
                        <a:rPr sz="1100" b="1">
                          <a:solidFill>
                            <a:srgbClr val="75767A"/>
                          </a:solidFill>
                          <a:latin typeface="Montserrat"/>
                          <a:ea typeface="Montserrat"/>
                          <a:cs typeface="Montserrat"/>
                        </a:rPr>
                        <a:t>Plan ×</a:t>
                      </a:r>
                    </a:p>
                  </a:txBody>
                  <a:tcPr marL="91440" marR="91440" anchor="ctr">
                    <a:solidFill>
                      <a:srgbClr val="F2F5F5"/>
                    </a:solidFill>
                  </a:tcPr>
                </a:tc>
              </a:tr>
              <a:tr h="457200">
                <a:tc>
                  <a:txBody>
                    <a:bodyPr/>
                    <a:lstStyle/>
                    <a:p>
                      <a:pPr algn="ctr"/>
                      <a:r>
                        <a:rPr sz="1400" b="0">
                          <a:solidFill>
                            <a:srgbClr val="3C3D40"/>
                          </a:solidFill>
                          <a:latin typeface="Montserrat"/>
                          <a:ea typeface="Montserrat"/>
                          <a:cs typeface="Montserrat"/>
                        </a:rPr>
                        <a:t>30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10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23 cm²</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2,26 cm²</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×1,0</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×1,0</a:t>
                      </a:r>
                    </a:p>
                  </a:txBody>
                  <a:tcPr marL="91440" marR="91440" anchor="ctr">
                    <a:solidFill>
                      <a:srgbClr val="FFFFFF"/>
                    </a:solidFill>
                  </a:tcPr>
                </a:tc>
              </a:tr>
              <a:tr h="457200">
                <a:tc>
                  <a:txBody>
                    <a:bodyPr/>
                    <a:lstStyle/>
                    <a:p>
                      <a:pPr algn="ctr"/>
                      <a:r>
                        <a:rPr sz="1400" b="0">
                          <a:solidFill>
                            <a:srgbClr val="3C3D40"/>
                          </a:solidFill>
                          <a:latin typeface="Montserrat"/>
                          <a:ea typeface="Montserrat"/>
                          <a:cs typeface="Montserrat"/>
                        </a:rPr>
                        <a:t>80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60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74 cm²</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1,24 cm²</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×6,0</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×3,3</a:t>
                      </a:r>
                    </a:p>
                  </a:txBody>
                  <a:tcPr marL="91440" marR="91440" anchor="ctr">
                    <a:solidFill>
                      <a:srgbClr val="FFFFFF"/>
                    </a:solidFill>
                  </a:tcPr>
                </a:tc>
              </a:tr>
              <a:tr h="457200">
                <a:tc>
                  <a:txBody>
                    <a:bodyPr/>
                    <a:lstStyle/>
                    <a:p>
                      <a:pPr algn="ctr"/>
                      <a:r>
                        <a:rPr sz="1400" b="0">
                          <a:solidFill>
                            <a:srgbClr val="3C3D40"/>
                          </a:solidFill>
                          <a:latin typeface="Montserrat"/>
                          <a:ea typeface="Montserrat"/>
                          <a:cs typeface="Montserrat"/>
                        </a:rPr>
                        <a:t>150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130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125 cm²</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0,96 cm²</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×13,0</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×5,5</a:t>
                      </a:r>
                    </a:p>
                  </a:txBody>
                  <a:tcPr marL="91440" marR="91440" anchor="ctr">
                    <a:solidFill>
                      <a:srgbClr val="FFFFFF"/>
                    </a:solidFill>
                  </a:tcPr>
                </a:tc>
              </a:tr>
              <a:tr h="457200">
                <a:tc>
                  <a:txBody>
                    <a:bodyPr/>
                    <a:lstStyle/>
                    <a:p>
                      <a:pPr algn="ctr"/>
                      <a:r>
                        <a:rPr sz="1400" b="0">
                          <a:solidFill>
                            <a:srgbClr val="3C3D40"/>
                          </a:solidFill>
                          <a:latin typeface="Montserrat"/>
                          <a:ea typeface="Montserrat"/>
                          <a:cs typeface="Montserrat"/>
                        </a:rPr>
                        <a:t>214 cc</a:t>
                      </a:r>
                    </a:p>
                  </a:txBody>
                  <a:tcPr marL="91440" marR="91440" anchor="ctr">
                    <a:solidFill>
                      <a:srgbClr val="E3F4F4"/>
                    </a:solidFill>
                  </a:tcPr>
                </a:tc>
                <a:tc>
                  <a:txBody>
                    <a:bodyPr/>
                    <a:lstStyle/>
                    <a:p>
                      <a:pPr algn="ctr"/>
                      <a:r>
                        <a:rPr sz="1400" b="0">
                          <a:solidFill>
                            <a:srgbClr val="3C3D40"/>
                          </a:solidFill>
                          <a:latin typeface="Montserrat"/>
                          <a:ea typeface="Montserrat"/>
                          <a:cs typeface="Montserrat"/>
                        </a:rPr>
                        <a:t>194 cc</a:t>
                      </a:r>
                    </a:p>
                  </a:txBody>
                  <a:tcPr marL="91440" marR="91440" anchor="ctr">
                    <a:solidFill>
                      <a:srgbClr val="E3F4F4"/>
                    </a:solidFill>
                  </a:tcPr>
                </a:tc>
                <a:tc>
                  <a:txBody>
                    <a:bodyPr/>
                    <a:lstStyle/>
                    <a:p>
                      <a:pPr algn="ctr"/>
                      <a:r>
                        <a:rPr sz="1400" b="0">
                          <a:solidFill>
                            <a:srgbClr val="3C3D40"/>
                          </a:solidFill>
                          <a:latin typeface="Montserrat"/>
                          <a:ea typeface="Montserrat"/>
                          <a:cs typeface="Montserrat"/>
                        </a:rPr>
                        <a:t>163 cm²</a:t>
                      </a:r>
                    </a:p>
                  </a:txBody>
                  <a:tcPr marL="91440" marR="91440" anchor="ctr">
                    <a:solidFill>
                      <a:srgbClr val="E3F4F4"/>
                    </a:solidFill>
                  </a:tcPr>
                </a:tc>
                <a:tc>
                  <a:txBody>
                    <a:bodyPr/>
                    <a:lstStyle/>
                    <a:p>
                      <a:pPr algn="ctr"/>
                      <a:r>
                        <a:rPr sz="1400" b="1">
                          <a:solidFill>
                            <a:srgbClr val="007A78"/>
                          </a:solidFill>
                          <a:latin typeface="Montserrat"/>
                          <a:ea typeface="Montserrat"/>
                          <a:cs typeface="Montserrat"/>
                        </a:rPr>
                        <a:t>0,84 cm²</a:t>
                      </a:r>
                    </a:p>
                  </a:txBody>
                  <a:tcPr marL="91440" marR="91440" anchor="ctr">
                    <a:solidFill>
                      <a:srgbClr val="E3F4F4"/>
                    </a:solidFill>
                  </a:tcPr>
                </a:tc>
                <a:tc>
                  <a:txBody>
                    <a:bodyPr/>
                    <a:lstStyle/>
                    <a:p>
                      <a:pPr algn="ctr"/>
                      <a:r>
                        <a:rPr sz="1400" b="0">
                          <a:solidFill>
                            <a:srgbClr val="3C3D40"/>
                          </a:solidFill>
                          <a:latin typeface="Montserrat"/>
                          <a:ea typeface="Montserrat"/>
                          <a:cs typeface="Montserrat"/>
                        </a:rPr>
                        <a:t>×19,4</a:t>
                      </a:r>
                    </a:p>
                  </a:txBody>
                  <a:tcPr marL="91440" marR="91440" anchor="ctr">
                    <a:solidFill>
                      <a:srgbClr val="E3F4F4"/>
                    </a:solidFill>
                  </a:tcPr>
                </a:tc>
                <a:tc>
                  <a:txBody>
                    <a:bodyPr/>
                    <a:lstStyle/>
                    <a:p>
                      <a:pPr algn="ctr"/>
                      <a:r>
                        <a:rPr sz="1400" b="1">
                          <a:solidFill>
                            <a:srgbClr val="007A78"/>
                          </a:solidFill>
                          <a:latin typeface="Montserrat"/>
                          <a:ea typeface="Montserrat"/>
                          <a:cs typeface="Montserrat"/>
                        </a:rPr>
                        <a:t>×7,2</a:t>
                      </a:r>
                    </a:p>
                  </a:txBody>
                  <a:tcPr marL="91440" marR="91440" anchor="ctr">
                    <a:solidFill>
                      <a:srgbClr val="E3F4F4"/>
                    </a:solidFill>
                  </a:tcPr>
                </a:tc>
              </a:tr>
              <a:tr h="457200">
                <a:tc>
                  <a:txBody>
                    <a:bodyPr/>
                    <a:lstStyle/>
                    <a:p>
                      <a:pPr algn="ctr"/>
                      <a:r>
                        <a:rPr sz="1400" b="0">
                          <a:solidFill>
                            <a:srgbClr val="3C3D40"/>
                          </a:solidFill>
                          <a:latin typeface="Montserrat"/>
                          <a:ea typeface="Montserrat"/>
                          <a:cs typeface="Montserrat"/>
                        </a:rPr>
                        <a:t>300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280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208 cm²</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0,74 cm²</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×28,0</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×9,2</a:t>
                      </a:r>
                    </a:p>
                  </a:txBody>
                  <a:tcPr marL="91440" marR="91440" anchor="ctr">
                    <a:solidFill>
                      <a:srgbClr val="FFFFFF"/>
                    </a:solidFill>
                  </a:tcPr>
                </a:tc>
              </a:tr>
              <a:tr h="457200">
                <a:tc>
                  <a:txBody>
                    <a:bodyPr/>
                    <a:lstStyle/>
                    <a:p>
                      <a:pPr algn="ctr"/>
                      <a:r>
                        <a:rPr sz="1400" b="0">
                          <a:solidFill>
                            <a:srgbClr val="3C3D40"/>
                          </a:solidFill>
                          <a:latin typeface="Montserrat"/>
                          <a:ea typeface="Montserrat"/>
                          <a:cs typeface="Montserrat"/>
                        </a:rPr>
                        <a:t>500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480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298 cm²</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0,62 cm²</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×48,0</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×13,2</a:t>
                      </a:r>
                    </a:p>
                  </a:txBody>
                  <a:tcPr marL="91440" marR="91440" anchor="ctr">
                    <a:solidFill>
                      <a:srgbClr val="FFFFFF"/>
                    </a:solidFill>
                  </a:tcPr>
                </a:tc>
              </a:tr>
            </a:tbl>
          </a:graphicData>
        </a:graphic>
      </p:graphicFrame>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ogo.png"/>
          <p:cNvPicPr>
            <a:picLocks noChangeAspect="1"/>
          </p:cNvPicPr>
          <p:nvPr/>
        </p:nvPicPr>
        <p:blipFill>
          <a:blip r:embed="rId2"/>
          <a:stretch>
            <a:fillRect/>
          </a:stretch>
        </p:blipFill>
        <p:spPr>
          <a:xfrm>
            <a:off x="548640" y="384048"/>
            <a:ext cx="1753035" cy="329184"/>
          </a:xfrm>
          <a:prstGeom prst="rect">
            <a:avLst/>
          </a:prstGeom>
        </p:spPr>
      </p:pic>
      <p:sp>
        <p:nvSpPr>
          <p:cNvPr id="3" name="TextBox 2"/>
          <p:cNvSpPr txBox="1"/>
          <p:nvPr/>
        </p:nvSpPr>
        <p:spPr>
          <a:xfrm>
            <a:off x="548640" y="914400"/>
            <a:ext cx="11094415" cy="274320"/>
          </a:xfrm>
          <a:prstGeom prst="rect">
            <a:avLst/>
          </a:prstGeom>
          <a:noFill/>
        </p:spPr>
        <p:txBody>
          <a:bodyPr wrap="square" anchor="t" lIns="0" rIns="0" tIns="0" bIns="0">
            <a:spAutoFit/>
          </a:bodyPr>
          <a:lstStyle/>
          <a:p>
            <a:pPr algn="l">
              <a:lnSpc>
                <a:spcPct val="110000"/>
              </a:lnSpc>
              <a:spcAft>
                <a:spcPts val="0"/>
              </a:spcAft>
            </a:pPr>
            <a:r>
              <a:rPr sz="1100" b="1" spc="200">
                <a:solidFill>
                  <a:srgbClr val="007A78"/>
                </a:solidFill>
                <a:latin typeface="Montserrat"/>
                <a:ea typeface="Montserrat"/>
                <a:cs typeface="Montserrat"/>
              </a:rPr>
              <a:t>LOBE MÉDIAN</a:t>
            </a:r>
          </a:p>
        </p:txBody>
      </p:sp>
      <p:sp>
        <p:nvSpPr>
          <p:cNvPr id="4" name="TextBox 3"/>
          <p:cNvSpPr txBox="1"/>
          <p:nvPr/>
        </p:nvSpPr>
        <p:spPr>
          <a:xfrm>
            <a:off x="548640" y="1188720"/>
            <a:ext cx="11094415" cy="640080"/>
          </a:xfrm>
          <a:prstGeom prst="rect">
            <a:avLst/>
          </a:prstGeom>
          <a:noFill/>
        </p:spPr>
        <p:txBody>
          <a:bodyPr wrap="square" anchor="t" lIns="0" rIns="0" tIns="0" bIns="0">
            <a:spAutoFit/>
          </a:bodyPr>
          <a:lstStyle/>
          <a:p>
            <a:pPr algn="l">
              <a:lnSpc>
                <a:spcPct val="110000"/>
              </a:lnSpc>
              <a:spcAft>
                <a:spcPts val="0"/>
              </a:spcAft>
            </a:pPr>
            <a:r>
              <a:rPr sz="2800" b="0">
                <a:solidFill>
                  <a:srgbClr val="3C3D40"/>
                </a:solidFill>
                <a:latin typeface="Montserrat"/>
                <a:ea typeface="Montserrat"/>
                <a:cs typeface="Montserrat"/>
              </a:rPr>
              <a:t>Volume total et lobe médian</a:t>
            </a:r>
          </a:p>
        </p:txBody>
      </p:sp>
      <p:sp>
        <p:nvSpPr>
          <p:cNvPr id="5" name="Rectangle 4"/>
          <p:cNvSpPr/>
          <p:nvPr/>
        </p:nvSpPr>
        <p:spPr>
          <a:xfrm>
            <a:off x="548640" y="6355080"/>
            <a:ext cx="11094415" cy="18288"/>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428232"/>
            <a:ext cx="8686800" cy="274320"/>
          </a:xfrm>
          <a:prstGeom prst="rect">
            <a:avLst/>
          </a:prstGeom>
          <a:noFill/>
        </p:spPr>
        <p:txBody>
          <a:bodyPr wrap="square" anchor="t" lIns="0" rIns="0" tIns="0" bIns="0">
            <a:spAutoFit/>
          </a:bodyPr>
          <a:lstStyle/>
          <a:p>
            <a:pPr algn="l">
              <a:lnSpc>
                <a:spcPct val="110000"/>
              </a:lnSpc>
              <a:spcAft>
                <a:spcPts val="0"/>
              </a:spcAft>
            </a:pPr>
            <a:r>
              <a:rPr sz="900" b="0">
                <a:solidFill>
                  <a:srgbClr val="75767A"/>
                </a:solidFill>
                <a:hlinkClick r:id="rId3"/>
                <a:latin typeface="Montserrat"/>
                <a:ea typeface="Montserrat"/>
                <a:cs typeface="Montserrat"/>
              </a:rPr>
              <a:t>https://holep.icua.es/3d/fr/</a:t>
            </a:r>
            <a:r>
              <a:rPr sz="900" b="0">
                <a:solidFill>
                  <a:srgbClr val="75767A"/>
                </a:solidFill>
                <a:latin typeface="Montserrat"/>
                <a:ea typeface="Montserrat"/>
                <a:cs typeface="Montserrat"/>
              </a:rPr>
              <a:t>  ·  Dr. Fernando Gómez Sancha · ICUA</a:t>
            </a:r>
          </a:p>
        </p:txBody>
      </p:sp>
      <p:sp>
        <p:nvSpPr>
          <p:cNvPr id="7" name="TextBox 6"/>
          <p:cNvSpPr txBox="1"/>
          <p:nvPr/>
        </p:nvSpPr>
        <p:spPr>
          <a:xfrm>
            <a:off x="10728655" y="6428232"/>
            <a:ext cx="914400" cy="274320"/>
          </a:xfrm>
          <a:prstGeom prst="rect">
            <a:avLst/>
          </a:prstGeom>
          <a:noFill/>
        </p:spPr>
        <p:txBody>
          <a:bodyPr wrap="square" anchor="t" lIns="0" rIns="0" tIns="0" bIns="0">
            <a:spAutoFit/>
          </a:bodyPr>
          <a:lstStyle/>
          <a:p>
            <a:pPr algn="r">
              <a:lnSpc>
                <a:spcPct val="110000"/>
              </a:lnSpc>
              <a:spcAft>
                <a:spcPts val="0"/>
              </a:spcAft>
            </a:pPr>
            <a:r>
              <a:rPr sz="900" b="0">
                <a:solidFill>
                  <a:srgbClr val="75767A"/>
                </a:solidFill>
                <a:latin typeface="Montserrat"/>
                <a:ea typeface="Montserrat"/>
                <a:cs typeface="Montserrat"/>
              </a:rPr>
              <a:t>5 / 7</a:t>
            </a:r>
          </a:p>
        </p:txBody>
      </p:sp>
      <p:sp>
        <p:nvSpPr>
          <p:cNvPr id="8" name="TextBox 7"/>
          <p:cNvSpPr txBox="1"/>
          <p:nvPr/>
        </p:nvSpPr>
        <p:spPr>
          <a:xfrm>
            <a:off x="548640" y="1828800"/>
            <a:ext cx="11094415" cy="914400"/>
          </a:xfrm>
          <a:prstGeom prst="rect">
            <a:avLst/>
          </a:prstGeom>
          <a:noFill/>
        </p:spPr>
        <p:txBody>
          <a:bodyPr wrap="square" anchor="t" lIns="0" rIns="0" tIns="0" bIns="0">
            <a:spAutoFit/>
          </a:bodyPr>
          <a:lstStyle/>
          <a:p>
            <a:pPr algn="l">
              <a:lnSpc>
                <a:spcPct val="120000"/>
              </a:lnSpc>
              <a:spcAft>
                <a:spcPts val="0"/>
              </a:spcAft>
            </a:pPr>
            <a:r>
              <a:rPr sz="1250" b="0">
                <a:solidFill>
                  <a:srgbClr val="75767A"/>
                </a:solidFill>
                <a:latin typeface="Montserrat"/>
                <a:ea typeface="Montserrat"/>
                <a:cs typeface="Montserrat"/>
              </a:rPr>
              <a:t>Choisissez le volume des lobes latéraux et celui du lobe médian. Le lobe médian se développe vers la lumière vésicale, recouvert d'urothélium, et n'ajoute au plan de dissection que sa base au niveau du col vésical. Ainsi, à volume total égal, une prostate avec un gros lobe médian présente moins de surface à disséquer qu'une prostate sans lobe médian.</a:t>
            </a:r>
          </a:p>
        </p:txBody>
      </p:sp>
      <p:pic>
        <p:nvPicPr>
          <p:cNvPr id="9" name="Picture 8" descr="fr-ml.png"/>
          <p:cNvPicPr>
            <a:picLocks noChangeAspect="1"/>
          </p:cNvPicPr>
          <p:nvPr/>
        </p:nvPicPr>
        <p:blipFill>
          <a:blip r:embed="rId4"/>
          <a:stretch>
            <a:fillRect/>
          </a:stretch>
        </p:blipFill>
        <p:spPr>
          <a:xfrm>
            <a:off x="548640" y="2788920"/>
            <a:ext cx="6309360" cy="3549015"/>
          </a:xfrm>
          <a:prstGeom prst="rect">
            <a:avLst/>
          </a:prstGeom>
        </p:spPr>
      </p:pic>
      <p:sp>
        <p:nvSpPr>
          <p:cNvPr id="10" name="TextBox 9"/>
          <p:cNvSpPr txBox="1"/>
          <p:nvPr/>
        </p:nvSpPr>
        <p:spPr>
          <a:xfrm>
            <a:off x="7315200" y="2880360"/>
            <a:ext cx="4297680" cy="566928"/>
          </a:xfrm>
          <a:prstGeom prst="rect">
            <a:avLst/>
          </a:prstGeom>
          <a:noFill/>
        </p:spPr>
        <p:txBody>
          <a:bodyPr wrap="square" anchor="t" lIns="0" rIns="0" tIns="0" bIns="0">
            <a:spAutoFit/>
          </a:bodyPr>
          <a:lstStyle/>
          <a:p>
            <a:pPr algn="l">
              <a:lnSpc>
                <a:spcPct val="110000"/>
              </a:lnSpc>
              <a:spcAft>
                <a:spcPts val="0"/>
              </a:spcAft>
            </a:pPr>
            <a:r>
              <a:rPr sz="3400" b="0">
                <a:solidFill>
                  <a:srgbClr val="007A78"/>
                </a:solidFill>
                <a:latin typeface="Montserrat"/>
                <a:ea typeface="Montserrat"/>
                <a:cs typeface="Montserrat"/>
              </a:rPr>
              <a:t>+4,5 cm²</a:t>
            </a:r>
          </a:p>
        </p:txBody>
      </p:sp>
      <p:sp>
        <p:nvSpPr>
          <p:cNvPr id="11" name="TextBox 10"/>
          <p:cNvSpPr txBox="1"/>
          <p:nvPr/>
        </p:nvSpPr>
        <p:spPr>
          <a:xfrm>
            <a:off x="7315200" y="3447288"/>
            <a:ext cx="4297680" cy="502920"/>
          </a:xfrm>
          <a:prstGeom prst="rect">
            <a:avLst/>
          </a:prstGeom>
          <a:noFill/>
        </p:spPr>
        <p:txBody>
          <a:bodyPr wrap="square" anchor="t" lIns="0" rIns="0" tIns="0" bIns="0">
            <a:spAutoFit/>
          </a:bodyPr>
          <a:lstStyle/>
          <a:p>
            <a:pPr algn="l">
              <a:lnSpc>
                <a:spcPct val="110000"/>
              </a:lnSpc>
              <a:spcAft>
                <a:spcPts val="0"/>
              </a:spcAft>
            </a:pPr>
            <a:r>
              <a:rPr sz="1100" b="1">
                <a:solidFill>
                  <a:srgbClr val="75767A"/>
                </a:solidFill>
                <a:latin typeface="Montserrat"/>
                <a:ea typeface="Montserrat"/>
                <a:cs typeface="Montserrat"/>
              </a:rPr>
              <a:t>Base au col : surface de dissection ajoutée</a:t>
            </a:r>
          </a:p>
        </p:txBody>
      </p:sp>
      <p:sp>
        <p:nvSpPr>
          <p:cNvPr id="12" name="Rectangle 11"/>
          <p:cNvSpPr/>
          <p:nvPr/>
        </p:nvSpPr>
        <p:spPr>
          <a:xfrm>
            <a:off x="7315200" y="3959352"/>
            <a:ext cx="4297680" cy="13716"/>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315200" y="4206240"/>
            <a:ext cx="4297680" cy="566928"/>
          </a:xfrm>
          <a:prstGeom prst="rect">
            <a:avLst/>
          </a:prstGeom>
          <a:noFill/>
        </p:spPr>
        <p:txBody>
          <a:bodyPr wrap="square" anchor="t" lIns="0" rIns="0" tIns="0" bIns="0">
            <a:spAutoFit/>
          </a:bodyPr>
          <a:lstStyle/>
          <a:p>
            <a:pPr algn="l">
              <a:lnSpc>
                <a:spcPct val="110000"/>
              </a:lnSpc>
              <a:spcAft>
                <a:spcPts val="0"/>
              </a:spcAft>
            </a:pPr>
            <a:r>
              <a:rPr sz="3400" b="0">
                <a:solidFill>
                  <a:srgbClr val="3C3D40"/>
                </a:solidFill>
                <a:latin typeface="Montserrat"/>
                <a:ea typeface="Montserrat"/>
                <a:cs typeface="Montserrat"/>
              </a:rPr>
              <a:t>163 → 144 cm²</a:t>
            </a:r>
          </a:p>
        </p:txBody>
      </p:sp>
      <p:sp>
        <p:nvSpPr>
          <p:cNvPr id="14" name="TextBox 13"/>
          <p:cNvSpPr txBox="1"/>
          <p:nvPr/>
        </p:nvSpPr>
        <p:spPr>
          <a:xfrm>
            <a:off x="7315200" y="4773168"/>
            <a:ext cx="4297680" cy="502920"/>
          </a:xfrm>
          <a:prstGeom prst="rect">
            <a:avLst/>
          </a:prstGeom>
          <a:noFill/>
        </p:spPr>
        <p:txBody>
          <a:bodyPr wrap="square" anchor="t" lIns="0" rIns="0" tIns="0" bIns="0">
            <a:spAutoFit/>
          </a:bodyPr>
          <a:lstStyle/>
          <a:p>
            <a:pPr algn="l">
              <a:lnSpc>
                <a:spcPct val="110000"/>
              </a:lnSpc>
              <a:spcAft>
                <a:spcPts val="0"/>
              </a:spcAft>
            </a:pPr>
            <a:r>
              <a:rPr sz="1100" b="1">
                <a:solidFill>
                  <a:srgbClr val="75767A"/>
                </a:solidFill>
                <a:latin typeface="Montserrat"/>
                <a:ea typeface="Montserrat"/>
                <a:cs typeface="Montserrat"/>
              </a:rPr>
              <a:t>Surface de dissection · 214 cc</a:t>
            </a:r>
          </a:p>
        </p:txBody>
      </p:sp>
      <p:sp>
        <p:nvSpPr>
          <p:cNvPr id="15" name="Rectangle 14"/>
          <p:cNvSpPr/>
          <p:nvPr/>
        </p:nvSpPr>
        <p:spPr>
          <a:xfrm>
            <a:off x="7315200" y="5285231"/>
            <a:ext cx="4297680" cy="13716"/>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315200" y="5486400"/>
            <a:ext cx="4297680" cy="548640"/>
          </a:xfrm>
          <a:prstGeom prst="rect">
            <a:avLst/>
          </a:prstGeom>
          <a:noFill/>
        </p:spPr>
        <p:txBody>
          <a:bodyPr wrap="square" anchor="t" lIns="0" rIns="0" tIns="0" bIns="0">
            <a:spAutoFit/>
          </a:bodyPr>
          <a:lstStyle/>
          <a:p>
            <a:pPr algn="l">
              <a:lnSpc>
                <a:spcPct val="110000"/>
              </a:lnSpc>
              <a:spcAft>
                <a:spcPts val="0"/>
              </a:spcAft>
            </a:pPr>
            <a:r>
              <a:rPr sz="1000" b="0">
                <a:solidFill>
                  <a:srgbClr val="D8A39C"/>
                </a:solidFill>
                <a:latin typeface="Montserrat"/>
                <a:ea typeface="Montserrat"/>
                <a:cs typeface="Montserrat"/>
              </a:rPr>
              <a:t>■ </a:t>
            </a:r>
            <a:r>
              <a:rPr sz="1000" b="0">
                <a:solidFill>
                  <a:srgbClr val="75767A"/>
                </a:solidFill>
                <a:latin typeface="Montserrat"/>
                <a:ea typeface="Montserrat"/>
                <a:cs typeface="Montserrat"/>
              </a:rPr>
              <a:t>Lobe médian, recouvert d'urothélium</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ogo.png"/>
          <p:cNvPicPr>
            <a:picLocks noChangeAspect="1"/>
          </p:cNvPicPr>
          <p:nvPr/>
        </p:nvPicPr>
        <p:blipFill>
          <a:blip r:embed="rId2"/>
          <a:stretch>
            <a:fillRect/>
          </a:stretch>
        </p:blipFill>
        <p:spPr>
          <a:xfrm>
            <a:off x="548640" y="384048"/>
            <a:ext cx="1753035" cy="329184"/>
          </a:xfrm>
          <a:prstGeom prst="rect">
            <a:avLst/>
          </a:prstGeom>
        </p:spPr>
      </p:pic>
      <p:sp>
        <p:nvSpPr>
          <p:cNvPr id="3" name="TextBox 2"/>
          <p:cNvSpPr txBox="1"/>
          <p:nvPr/>
        </p:nvSpPr>
        <p:spPr>
          <a:xfrm>
            <a:off x="548640" y="914400"/>
            <a:ext cx="11094415" cy="274320"/>
          </a:xfrm>
          <a:prstGeom prst="rect">
            <a:avLst/>
          </a:prstGeom>
          <a:noFill/>
        </p:spPr>
        <p:txBody>
          <a:bodyPr wrap="square" anchor="t" lIns="0" rIns="0" tIns="0" bIns="0">
            <a:spAutoFit/>
          </a:bodyPr>
          <a:lstStyle/>
          <a:p>
            <a:pPr algn="l">
              <a:lnSpc>
                <a:spcPct val="110000"/>
              </a:lnSpc>
              <a:spcAft>
                <a:spcPts val="0"/>
              </a:spcAft>
            </a:pPr>
            <a:r>
              <a:rPr sz="1100" b="1" spc="200">
                <a:solidFill>
                  <a:srgbClr val="007A78"/>
                </a:solidFill>
                <a:latin typeface="Montserrat"/>
                <a:ea typeface="Montserrat"/>
                <a:cs typeface="Montserrat"/>
              </a:rPr>
              <a:t>INDÉPENDANCE VIS-À-VIS DE LA TAILLE</a:t>
            </a:r>
          </a:p>
        </p:txBody>
      </p:sp>
      <p:sp>
        <p:nvSpPr>
          <p:cNvPr id="4" name="TextBox 3"/>
          <p:cNvSpPr txBox="1"/>
          <p:nvPr/>
        </p:nvSpPr>
        <p:spPr>
          <a:xfrm>
            <a:off x="548640" y="1188720"/>
            <a:ext cx="11094415" cy="640080"/>
          </a:xfrm>
          <a:prstGeom prst="rect">
            <a:avLst/>
          </a:prstGeom>
          <a:noFill/>
        </p:spPr>
        <p:txBody>
          <a:bodyPr wrap="square" anchor="t" lIns="0" rIns="0" tIns="0" bIns="0">
            <a:spAutoFit/>
          </a:bodyPr>
          <a:lstStyle/>
          <a:p>
            <a:pPr algn="l">
              <a:lnSpc>
                <a:spcPct val="110000"/>
              </a:lnSpc>
              <a:spcAft>
                <a:spcPts val="0"/>
              </a:spcAft>
            </a:pPr>
            <a:r>
              <a:rPr sz="2800" b="0">
                <a:solidFill>
                  <a:srgbClr val="3C3D40"/>
                </a:solidFill>
                <a:latin typeface="Montserrat"/>
                <a:ea typeface="Montserrat"/>
                <a:cs typeface="Montserrat"/>
              </a:rPr>
              <a:t>Méthode et hypothèses</a:t>
            </a:r>
          </a:p>
        </p:txBody>
      </p:sp>
      <p:sp>
        <p:nvSpPr>
          <p:cNvPr id="5" name="Rectangle 4"/>
          <p:cNvSpPr/>
          <p:nvPr/>
        </p:nvSpPr>
        <p:spPr>
          <a:xfrm>
            <a:off x="548640" y="6355080"/>
            <a:ext cx="11094415" cy="18288"/>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428232"/>
            <a:ext cx="8686800" cy="274320"/>
          </a:xfrm>
          <a:prstGeom prst="rect">
            <a:avLst/>
          </a:prstGeom>
          <a:noFill/>
        </p:spPr>
        <p:txBody>
          <a:bodyPr wrap="square" anchor="t" lIns="0" rIns="0" tIns="0" bIns="0">
            <a:spAutoFit/>
          </a:bodyPr>
          <a:lstStyle/>
          <a:p>
            <a:pPr algn="l">
              <a:lnSpc>
                <a:spcPct val="110000"/>
              </a:lnSpc>
              <a:spcAft>
                <a:spcPts val="0"/>
              </a:spcAft>
            </a:pPr>
            <a:r>
              <a:rPr sz="900" b="0">
                <a:solidFill>
                  <a:srgbClr val="75767A"/>
                </a:solidFill>
                <a:hlinkClick r:id="rId3"/>
                <a:latin typeface="Montserrat"/>
                <a:ea typeface="Montserrat"/>
                <a:cs typeface="Montserrat"/>
              </a:rPr>
              <a:t>https://holep.icua.es/3d/fr/</a:t>
            </a:r>
            <a:r>
              <a:rPr sz="900" b="0">
                <a:solidFill>
                  <a:srgbClr val="75767A"/>
                </a:solidFill>
                <a:latin typeface="Montserrat"/>
                <a:ea typeface="Montserrat"/>
                <a:cs typeface="Montserrat"/>
              </a:rPr>
              <a:t>  ·  Dr. Fernando Gómez Sancha · ICUA</a:t>
            </a:r>
          </a:p>
        </p:txBody>
      </p:sp>
      <p:sp>
        <p:nvSpPr>
          <p:cNvPr id="7" name="TextBox 6"/>
          <p:cNvSpPr txBox="1"/>
          <p:nvPr/>
        </p:nvSpPr>
        <p:spPr>
          <a:xfrm>
            <a:off x="10728655" y="6428232"/>
            <a:ext cx="914400" cy="274320"/>
          </a:xfrm>
          <a:prstGeom prst="rect">
            <a:avLst/>
          </a:prstGeom>
          <a:noFill/>
        </p:spPr>
        <p:txBody>
          <a:bodyPr wrap="square" anchor="t" lIns="0" rIns="0" tIns="0" bIns="0">
            <a:spAutoFit/>
          </a:bodyPr>
          <a:lstStyle/>
          <a:p>
            <a:pPr algn="r">
              <a:lnSpc>
                <a:spcPct val="110000"/>
              </a:lnSpc>
              <a:spcAft>
                <a:spcPts val="0"/>
              </a:spcAft>
            </a:pPr>
            <a:r>
              <a:rPr sz="900" b="0">
                <a:solidFill>
                  <a:srgbClr val="75767A"/>
                </a:solidFill>
                <a:latin typeface="Montserrat"/>
                <a:ea typeface="Montserrat"/>
                <a:cs typeface="Montserrat"/>
              </a:rPr>
              <a:t>6 / 7</a:t>
            </a:r>
          </a:p>
        </p:txBody>
      </p:sp>
      <p:sp>
        <p:nvSpPr>
          <p:cNvPr id="8" name="TextBox 7"/>
          <p:cNvSpPr txBox="1"/>
          <p:nvPr/>
        </p:nvSpPr>
        <p:spPr>
          <a:xfrm>
            <a:off x="548640" y="1920240"/>
            <a:ext cx="5318607" cy="1371600"/>
          </a:xfrm>
          <a:prstGeom prst="rect">
            <a:avLst/>
          </a:prstGeom>
          <a:noFill/>
        </p:spPr>
        <p:txBody>
          <a:bodyPr wrap="square" anchor="t" lIns="0" rIns="0" tIns="0" bIns="0">
            <a:spAutoFit/>
          </a:bodyPr>
          <a:lstStyle/>
          <a:p>
            <a:pPr algn="l">
              <a:lnSpc>
                <a:spcPct val="110000"/>
              </a:lnSpc>
              <a:spcAft>
                <a:spcPts val="300"/>
              </a:spcAft>
            </a:pPr>
            <a:r>
              <a:rPr sz="1200" b="1">
                <a:solidFill>
                  <a:srgbClr val="007A78"/>
                </a:solidFill>
                <a:latin typeface="Montserrat"/>
                <a:ea typeface="Montserrat"/>
                <a:cs typeface="Montserrat"/>
              </a:rPr>
              <a:t>Zone périphérique</a:t>
            </a:r>
          </a:p>
          <a:p>
            <a:pPr algn="l">
              <a:lnSpc>
                <a:spcPct val="115000"/>
              </a:lnSpc>
              <a:spcAft>
                <a:spcPts val="0"/>
              </a:spcAft>
            </a:pPr>
            <a:r>
              <a:rPr sz="1100" b="0">
                <a:solidFill>
                  <a:srgbClr val="3C3D40"/>
                </a:solidFill>
                <a:latin typeface="Montserrat"/>
                <a:ea typeface="Montserrat"/>
                <a:cs typeface="Montserrat"/>
              </a:rPr>
              <a:t>La zone périphérique, la capsule chirurgicale, n'est pas énucléée. On considère qu'elle pèse environ 20 g dans toutes les prostates : l'adénome correspond au volume total moins 20 cc, et le plan d'énucléation est la surface de cet adénome. C'est pourquoi la comparaison juste se fait avec l'adénome retiré, et non avec le volume total.</a:t>
            </a:r>
          </a:p>
        </p:txBody>
      </p:sp>
      <p:sp>
        <p:nvSpPr>
          <p:cNvPr id="9" name="TextBox 8"/>
          <p:cNvSpPr txBox="1"/>
          <p:nvPr/>
        </p:nvSpPr>
        <p:spPr>
          <a:xfrm>
            <a:off x="548640" y="3337560"/>
            <a:ext cx="5318607" cy="1371600"/>
          </a:xfrm>
          <a:prstGeom prst="rect">
            <a:avLst/>
          </a:prstGeom>
          <a:noFill/>
        </p:spPr>
        <p:txBody>
          <a:bodyPr wrap="square" anchor="t" lIns="0" rIns="0" tIns="0" bIns="0">
            <a:spAutoFit/>
          </a:bodyPr>
          <a:lstStyle/>
          <a:p>
            <a:pPr algn="l">
              <a:lnSpc>
                <a:spcPct val="110000"/>
              </a:lnSpc>
              <a:spcAft>
                <a:spcPts val="300"/>
              </a:spcAft>
            </a:pPr>
            <a:r>
              <a:rPr sz="1200" b="1">
                <a:solidFill>
                  <a:srgbClr val="007A78"/>
                </a:solidFill>
                <a:latin typeface="Montserrat"/>
                <a:ea typeface="Montserrat"/>
                <a:cs typeface="Montserrat"/>
              </a:rPr>
              <a:t>Volume</a:t>
            </a:r>
          </a:p>
          <a:p>
            <a:pPr algn="l">
              <a:lnSpc>
                <a:spcPct val="115000"/>
              </a:lnSpc>
              <a:spcAft>
                <a:spcPts val="0"/>
              </a:spcAft>
            </a:pPr>
            <a:r>
              <a:rPr sz="1100" b="0">
                <a:solidFill>
                  <a:srgbClr val="3C3D40"/>
                </a:solidFill>
                <a:latin typeface="Montserrat"/>
                <a:ea typeface="Montserrat"/>
                <a:cs typeface="Montserrat"/>
              </a:rPr>
              <a:t>Formule de l'ellipsoïde en échographie : V = d1 × d2 × d3 × 0,52. Pour isoler l'effet de la taille, on utilise la prostate équivalente aux trois diamètres égaux.</a:t>
            </a:r>
          </a:p>
        </p:txBody>
      </p:sp>
      <p:sp>
        <p:nvSpPr>
          <p:cNvPr id="10" name="TextBox 9"/>
          <p:cNvSpPr txBox="1"/>
          <p:nvPr/>
        </p:nvSpPr>
        <p:spPr>
          <a:xfrm>
            <a:off x="548640" y="4754880"/>
            <a:ext cx="5318607" cy="1371600"/>
          </a:xfrm>
          <a:prstGeom prst="rect">
            <a:avLst/>
          </a:prstGeom>
          <a:noFill/>
        </p:spPr>
        <p:txBody>
          <a:bodyPr wrap="square" anchor="t" lIns="0" rIns="0" tIns="0" bIns="0">
            <a:spAutoFit/>
          </a:bodyPr>
          <a:lstStyle/>
          <a:p>
            <a:pPr algn="l">
              <a:lnSpc>
                <a:spcPct val="110000"/>
              </a:lnSpc>
              <a:spcAft>
                <a:spcPts val="300"/>
              </a:spcAft>
            </a:pPr>
            <a:r>
              <a:rPr sz="1200" b="1">
                <a:solidFill>
                  <a:srgbClr val="007A78"/>
                </a:solidFill>
                <a:latin typeface="Montserrat"/>
                <a:ea typeface="Montserrat"/>
                <a:cs typeface="Montserrat"/>
              </a:rPr>
              <a:t>Plan de dissection</a:t>
            </a:r>
          </a:p>
          <a:p>
            <a:pPr algn="l">
              <a:lnSpc>
                <a:spcPct val="115000"/>
              </a:lnSpc>
              <a:spcAft>
                <a:spcPts val="0"/>
              </a:spcAft>
            </a:pPr>
            <a:r>
              <a:rPr sz="1100" b="0">
                <a:solidFill>
                  <a:srgbClr val="3C3D40"/>
                </a:solidFill>
                <a:latin typeface="Montserrat"/>
                <a:ea typeface="Montserrat"/>
                <a:cs typeface="Montserrat"/>
              </a:rPr>
              <a:t>Approché par la surface de l'adénome : S = π × d². Tant que la forme est conservée, toute figure suit la même loi : la surface varie avec d² et le volume avec d³.</a:t>
            </a:r>
          </a:p>
        </p:txBody>
      </p:sp>
      <p:sp>
        <p:nvSpPr>
          <p:cNvPr id="11" name="TextBox 10"/>
          <p:cNvSpPr txBox="1"/>
          <p:nvPr/>
        </p:nvSpPr>
        <p:spPr>
          <a:xfrm>
            <a:off x="6324447" y="1920240"/>
            <a:ext cx="5318607" cy="1371600"/>
          </a:xfrm>
          <a:prstGeom prst="rect">
            <a:avLst/>
          </a:prstGeom>
          <a:noFill/>
        </p:spPr>
        <p:txBody>
          <a:bodyPr wrap="square" anchor="t" lIns="0" rIns="0" tIns="0" bIns="0">
            <a:spAutoFit/>
          </a:bodyPr>
          <a:lstStyle/>
          <a:p>
            <a:pPr algn="l">
              <a:lnSpc>
                <a:spcPct val="110000"/>
              </a:lnSpc>
              <a:spcAft>
                <a:spcPts val="300"/>
              </a:spcAft>
            </a:pPr>
            <a:r>
              <a:rPr sz="1200" b="1">
                <a:solidFill>
                  <a:srgbClr val="007A78"/>
                </a:solidFill>
                <a:latin typeface="Montserrat"/>
                <a:ea typeface="Montserrat"/>
                <a:cs typeface="Montserrat"/>
              </a:rPr>
              <a:t>Limites du modèle</a:t>
            </a:r>
          </a:p>
          <a:p>
            <a:pPr algn="l">
              <a:lnSpc>
                <a:spcPct val="115000"/>
              </a:lnSpc>
              <a:spcAft>
                <a:spcPts val="0"/>
              </a:spcAft>
            </a:pPr>
            <a:r>
              <a:rPr sz="1100" b="0">
                <a:solidFill>
                  <a:srgbClr val="3C3D40"/>
                </a:solidFill>
                <a:latin typeface="Montserrat"/>
                <a:ea typeface="Montserrat"/>
                <a:cs typeface="Montserrat"/>
              </a:rPr>
              <a:t>Les grosses prostates sont souvent allongées et asymétriques, ce qui modifie les valeurs absolues mais pas la loi de croissance. La morcellation, elle, augmente avec le volume ; cette page ne traite que de l'énucléation.</a:t>
            </a:r>
          </a:p>
        </p:txBody>
      </p:sp>
      <p:sp>
        <p:nvSpPr>
          <p:cNvPr id="12" name="TextBox 11"/>
          <p:cNvSpPr txBox="1"/>
          <p:nvPr/>
        </p:nvSpPr>
        <p:spPr>
          <a:xfrm>
            <a:off x="6324447" y="3337560"/>
            <a:ext cx="5318607" cy="1371600"/>
          </a:xfrm>
          <a:prstGeom prst="rect">
            <a:avLst/>
          </a:prstGeom>
          <a:noFill/>
        </p:spPr>
        <p:txBody>
          <a:bodyPr wrap="square" anchor="t" lIns="0" rIns="0" tIns="0" bIns="0">
            <a:spAutoFit/>
          </a:bodyPr>
          <a:lstStyle/>
          <a:p>
            <a:pPr algn="l">
              <a:lnSpc>
                <a:spcPct val="110000"/>
              </a:lnSpc>
              <a:spcAft>
                <a:spcPts val="300"/>
              </a:spcAft>
            </a:pPr>
            <a:r>
              <a:rPr sz="1200" b="1">
                <a:solidFill>
                  <a:srgbClr val="007A78"/>
                </a:solidFill>
                <a:latin typeface="Montserrat"/>
                <a:ea typeface="Montserrat"/>
                <a:cs typeface="Montserrat"/>
              </a:rPr>
              <a:t>Lobe médian</a:t>
            </a:r>
          </a:p>
          <a:p>
            <a:pPr algn="l">
              <a:lnSpc>
                <a:spcPct val="115000"/>
              </a:lnSpc>
              <a:spcAft>
                <a:spcPts val="0"/>
              </a:spcAft>
            </a:pPr>
            <a:r>
              <a:rPr sz="1100" b="0">
                <a:solidFill>
                  <a:srgbClr val="3C3D40"/>
                </a:solidFill>
                <a:latin typeface="Montserrat"/>
                <a:ea typeface="Montserrat"/>
                <a:cs typeface="Montserrat"/>
              </a:rPr>
              <a:t>Sphère émergeant par le col vésical sur une base de 1,2 cm de rayon. C'est une simplification : dans certaines glandes, le pédicule s'élargit avec la taille. Un gros lobe médian peut gêner la vision du col ou se trouver près des méats urétéraux ; le modèle ne traite que du plan de dissection.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ogo.png"/>
          <p:cNvPicPr>
            <a:picLocks noChangeAspect="1"/>
          </p:cNvPicPr>
          <p:nvPr/>
        </p:nvPicPr>
        <p:blipFill>
          <a:blip r:embed="rId2"/>
          <a:stretch>
            <a:fillRect/>
          </a:stretch>
        </p:blipFill>
        <p:spPr>
          <a:xfrm>
            <a:off x="548640" y="384048"/>
            <a:ext cx="1753035" cy="329184"/>
          </a:xfrm>
          <a:prstGeom prst="rect">
            <a:avLst/>
          </a:prstGeom>
        </p:spPr>
      </p:pic>
      <p:sp>
        <p:nvSpPr>
          <p:cNvPr id="3" name="TextBox 2"/>
          <p:cNvSpPr txBox="1"/>
          <p:nvPr/>
        </p:nvSpPr>
        <p:spPr>
          <a:xfrm>
            <a:off x="548640" y="914400"/>
            <a:ext cx="11094415" cy="274320"/>
          </a:xfrm>
          <a:prstGeom prst="rect">
            <a:avLst/>
          </a:prstGeom>
          <a:noFill/>
        </p:spPr>
        <p:txBody>
          <a:bodyPr wrap="square" anchor="t" lIns="0" rIns="0" tIns="0" bIns="0">
            <a:spAutoFit/>
          </a:bodyPr>
          <a:lstStyle/>
          <a:p>
            <a:pPr algn="l">
              <a:lnSpc>
                <a:spcPct val="110000"/>
              </a:lnSpc>
              <a:spcAft>
                <a:spcPts val="0"/>
              </a:spcAft>
            </a:pPr>
            <a:r>
              <a:rPr sz="1100" b="1" spc="200">
                <a:solidFill>
                  <a:srgbClr val="007A78"/>
                </a:solidFill>
                <a:latin typeface="Montserrat"/>
                <a:ea typeface="Montserrat"/>
                <a:cs typeface="Montserrat"/>
              </a:rPr>
              <a:t>EN SAVOIR PLUS</a:t>
            </a:r>
          </a:p>
        </p:txBody>
      </p:sp>
      <p:sp>
        <p:nvSpPr>
          <p:cNvPr id="4" name="TextBox 3"/>
          <p:cNvSpPr txBox="1"/>
          <p:nvPr/>
        </p:nvSpPr>
        <p:spPr>
          <a:xfrm>
            <a:off x="548640" y="1188720"/>
            <a:ext cx="11094415" cy="640080"/>
          </a:xfrm>
          <a:prstGeom prst="rect">
            <a:avLst/>
          </a:prstGeom>
          <a:noFill/>
        </p:spPr>
        <p:txBody>
          <a:bodyPr wrap="square" anchor="t" lIns="0" rIns="0" tIns="0" bIns="0">
            <a:spAutoFit/>
          </a:bodyPr>
          <a:lstStyle/>
          <a:p>
            <a:pPr algn="l">
              <a:lnSpc>
                <a:spcPct val="110000"/>
              </a:lnSpc>
              <a:spcAft>
                <a:spcPts val="0"/>
              </a:spcAft>
            </a:pPr>
            <a:r>
              <a:rPr sz="2800" b="0">
                <a:solidFill>
                  <a:srgbClr val="3C3D40"/>
                </a:solidFill>
                <a:latin typeface="Montserrat"/>
                <a:ea typeface="Montserrat"/>
                <a:cs typeface="Montserrat"/>
              </a:rPr>
              <a:t>Vidéos et guides sur le HoLEP</a:t>
            </a:r>
          </a:p>
        </p:txBody>
      </p:sp>
      <p:sp>
        <p:nvSpPr>
          <p:cNvPr id="5" name="Rectangle 4"/>
          <p:cNvSpPr/>
          <p:nvPr/>
        </p:nvSpPr>
        <p:spPr>
          <a:xfrm>
            <a:off x="548640" y="6355080"/>
            <a:ext cx="11094415" cy="18288"/>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428232"/>
            <a:ext cx="8686800" cy="274320"/>
          </a:xfrm>
          <a:prstGeom prst="rect">
            <a:avLst/>
          </a:prstGeom>
          <a:noFill/>
        </p:spPr>
        <p:txBody>
          <a:bodyPr wrap="square" anchor="t" lIns="0" rIns="0" tIns="0" bIns="0">
            <a:spAutoFit/>
          </a:bodyPr>
          <a:lstStyle/>
          <a:p>
            <a:pPr algn="l">
              <a:lnSpc>
                <a:spcPct val="110000"/>
              </a:lnSpc>
              <a:spcAft>
                <a:spcPts val="0"/>
              </a:spcAft>
            </a:pPr>
            <a:r>
              <a:rPr sz="900" b="0">
                <a:solidFill>
                  <a:srgbClr val="75767A"/>
                </a:solidFill>
                <a:hlinkClick r:id="rId3"/>
                <a:latin typeface="Montserrat"/>
                <a:ea typeface="Montserrat"/>
                <a:cs typeface="Montserrat"/>
              </a:rPr>
              <a:t>https://holep.icua.es/3d/fr/</a:t>
            </a:r>
            <a:r>
              <a:rPr sz="900" b="0">
                <a:solidFill>
                  <a:srgbClr val="75767A"/>
                </a:solidFill>
                <a:latin typeface="Montserrat"/>
                <a:ea typeface="Montserrat"/>
                <a:cs typeface="Montserrat"/>
              </a:rPr>
              <a:t>  ·  Dr. Fernando Gómez Sancha · ICUA</a:t>
            </a:r>
          </a:p>
        </p:txBody>
      </p:sp>
      <p:sp>
        <p:nvSpPr>
          <p:cNvPr id="7" name="TextBox 6"/>
          <p:cNvSpPr txBox="1"/>
          <p:nvPr/>
        </p:nvSpPr>
        <p:spPr>
          <a:xfrm>
            <a:off x="10728655" y="6428232"/>
            <a:ext cx="914400" cy="274320"/>
          </a:xfrm>
          <a:prstGeom prst="rect">
            <a:avLst/>
          </a:prstGeom>
          <a:noFill/>
        </p:spPr>
        <p:txBody>
          <a:bodyPr wrap="square" anchor="t" lIns="0" rIns="0" tIns="0" bIns="0">
            <a:spAutoFit/>
          </a:bodyPr>
          <a:lstStyle/>
          <a:p>
            <a:pPr algn="r">
              <a:lnSpc>
                <a:spcPct val="110000"/>
              </a:lnSpc>
              <a:spcAft>
                <a:spcPts val="0"/>
              </a:spcAft>
            </a:pPr>
            <a:r>
              <a:rPr sz="900" b="0">
                <a:solidFill>
                  <a:srgbClr val="75767A"/>
                </a:solidFill>
                <a:latin typeface="Montserrat"/>
                <a:ea typeface="Montserrat"/>
                <a:cs typeface="Montserrat"/>
              </a:rPr>
              <a:t>7 / 7</a:t>
            </a:r>
          </a:p>
        </p:txBody>
      </p:sp>
      <p:sp>
        <p:nvSpPr>
          <p:cNvPr id="8" name="TextBox 7"/>
          <p:cNvSpPr txBox="1"/>
          <p:nvPr/>
        </p:nvSpPr>
        <p:spPr>
          <a:xfrm>
            <a:off x="548640" y="1828800"/>
            <a:ext cx="11094415" cy="365760"/>
          </a:xfrm>
          <a:prstGeom prst="rect">
            <a:avLst/>
          </a:prstGeom>
          <a:noFill/>
        </p:spPr>
        <p:txBody>
          <a:bodyPr wrap="square" anchor="t" lIns="0" rIns="0" tIns="0" bIns="0">
            <a:spAutoFit/>
          </a:bodyPr>
          <a:lstStyle/>
          <a:p>
            <a:pPr algn="l">
              <a:lnSpc>
                <a:spcPct val="110000"/>
              </a:lnSpc>
              <a:spcAft>
                <a:spcPts val="0"/>
              </a:spcAft>
            </a:pPr>
            <a:r>
              <a:rPr sz="1300" b="0">
                <a:solidFill>
                  <a:srgbClr val="75767A"/>
                </a:solidFill>
                <a:latin typeface="Montserrat"/>
                <a:ea typeface="Montserrat"/>
                <a:cs typeface="Montserrat"/>
              </a:rPr>
              <a:t>Contenus de l'ICUA pour les patients et les urologues.</a:t>
            </a:r>
          </a:p>
        </p:txBody>
      </p:sp>
      <p:sp>
        <p:nvSpPr>
          <p:cNvPr id="9" name="Rectangle 8"/>
          <p:cNvSpPr/>
          <p:nvPr/>
        </p:nvSpPr>
        <p:spPr>
          <a:xfrm>
            <a:off x="548640" y="2423160"/>
            <a:ext cx="3515258" cy="45720"/>
          </a:xfrm>
          <a:prstGeom prst="rect">
            <a:avLst/>
          </a:prstGeom>
          <a:solidFill>
            <a:srgbClr val="00A8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2468880"/>
            <a:ext cx="3515258" cy="1600200"/>
          </a:xfrm>
          <a:prstGeom prst="rect">
            <a:avLst/>
          </a:prstGeom>
          <a:solidFill>
            <a:srgbClr val="F2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31520" y="2606040"/>
            <a:ext cx="3149498" cy="1371600"/>
          </a:xfrm>
          <a:prstGeom prst="rect">
            <a:avLst/>
          </a:prstGeom>
          <a:noFill/>
        </p:spPr>
        <p:txBody>
          <a:bodyPr wrap="square" anchor="t" lIns="0" rIns="0" tIns="0" bIns="0">
            <a:spAutoFit/>
          </a:bodyPr>
          <a:lstStyle/>
          <a:p>
            <a:pPr algn="l">
              <a:lnSpc>
                <a:spcPct val="110000"/>
              </a:lnSpc>
              <a:spcAft>
                <a:spcPts val="600"/>
              </a:spcAft>
            </a:pPr>
            <a:r>
              <a:rPr sz="1500" b="1">
                <a:solidFill>
                  <a:srgbClr val="3C3D40"/>
                </a:solidFill>
                <a:latin typeface="Montserrat"/>
                <a:ea typeface="Montserrat"/>
                <a:cs typeface="Montserrat"/>
              </a:rPr>
              <a:t>Guide pour les patients</a:t>
            </a:r>
          </a:p>
          <a:p>
            <a:pPr algn="l">
              <a:lnSpc>
                <a:spcPct val="110000"/>
              </a:lnSpc>
              <a:spcAft>
                <a:spcPts val="800"/>
              </a:spcAft>
            </a:pPr>
            <a:r>
              <a:rPr sz="1100" b="0">
                <a:solidFill>
                  <a:srgbClr val="75767A"/>
                </a:solidFill>
                <a:latin typeface="Montserrat"/>
                <a:ea typeface="Montserrat"/>
                <a:cs typeface="Montserrat"/>
              </a:rPr>
              <a:t>Guides téléchargeables sur le HoLEP et les suites opératoires.</a:t>
            </a:r>
          </a:p>
          <a:p>
            <a:pPr algn="l">
              <a:lnSpc>
                <a:spcPct val="110000"/>
              </a:lnSpc>
              <a:spcAft>
                <a:spcPts val="0"/>
              </a:spcAft>
            </a:pPr>
            <a:r>
              <a:rPr sz="1000" b="1">
                <a:solidFill>
                  <a:srgbClr val="007A78"/>
                </a:solidFill>
                <a:hlinkClick r:id="rId4"/>
                <a:latin typeface="Montserrat"/>
                <a:ea typeface="Montserrat"/>
                <a:cs typeface="Montserrat"/>
              </a:rPr>
              <a:t>holep.icua.es/fr.html</a:t>
            </a:r>
          </a:p>
        </p:txBody>
      </p:sp>
      <p:sp>
        <p:nvSpPr>
          <p:cNvPr id="12" name="Rectangle 11"/>
          <p:cNvSpPr/>
          <p:nvPr/>
        </p:nvSpPr>
        <p:spPr>
          <a:xfrm>
            <a:off x="4338218" y="2423160"/>
            <a:ext cx="3515258" cy="45720"/>
          </a:xfrm>
          <a:prstGeom prst="rect">
            <a:avLst/>
          </a:prstGeom>
          <a:solidFill>
            <a:srgbClr val="00A8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4338218" y="2468880"/>
            <a:ext cx="3515258" cy="1600200"/>
          </a:xfrm>
          <a:prstGeom prst="rect">
            <a:avLst/>
          </a:prstGeom>
          <a:solidFill>
            <a:srgbClr val="F2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521098" y="2606040"/>
            <a:ext cx="3149498" cy="1371600"/>
          </a:xfrm>
          <a:prstGeom prst="rect">
            <a:avLst/>
          </a:prstGeom>
          <a:noFill/>
        </p:spPr>
        <p:txBody>
          <a:bodyPr wrap="square" anchor="t" lIns="0" rIns="0" tIns="0" bIns="0">
            <a:spAutoFit/>
          </a:bodyPr>
          <a:lstStyle/>
          <a:p>
            <a:pPr algn="l">
              <a:lnSpc>
                <a:spcPct val="110000"/>
              </a:lnSpc>
              <a:spcAft>
                <a:spcPts val="600"/>
              </a:spcAft>
            </a:pPr>
            <a:r>
              <a:rPr sz="1500" b="1">
                <a:solidFill>
                  <a:srgbClr val="3C3D40"/>
                </a:solidFill>
                <a:latin typeface="Montserrat"/>
                <a:ea typeface="Montserrat"/>
                <a:cs typeface="Montserrat"/>
              </a:rPr>
              <a:t>Vidéos pour les patients</a:t>
            </a:r>
          </a:p>
          <a:p>
            <a:pPr algn="l">
              <a:lnSpc>
                <a:spcPct val="110000"/>
              </a:lnSpc>
              <a:spcAft>
                <a:spcPts val="800"/>
              </a:spcAft>
            </a:pPr>
            <a:r>
              <a:rPr sz="1100" b="0">
                <a:solidFill>
                  <a:srgbClr val="75767A"/>
                </a:solidFill>
                <a:latin typeface="Montserrat"/>
                <a:ea typeface="Montserrat"/>
                <a:cs typeface="Montserrat"/>
              </a:rPr>
              <a:t>Explications brèves sur l'intervention et la récupération.</a:t>
            </a:r>
          </a:p>
          <a:p>
            <a:pPr algn="l">
              <a:lnSpc>
                <a:spcPct val="110000"/>
              </a:lnSpc>
              <a:spcAft>
                <a:spcPts val="0"/>
              </a:spcAft>
            </a:pPr>
            <a:r>
              <a:rPr sz="1000" b="1">
                <a:solidFill>
                  <a:srgbClr val="007A78"/>
                </a:solidFill>
                <a:hlinkClick r:id="rId5"/>
                <a:latin typeface="Montserrat"/>
                <a:ea typeface="Montserrat"/>
                <a:cs typeface="Montserrat"/>
              </a:rPr>
              <a:t>holep.icua.es/videos/fr/</a:t>
            </a:r>
          </a:p>
        </p:txBody>
      </p:sp>
      <p:sp>
        <p:nvSpPr>
          <p:cNvPr id="15" name="Rectangle 14"/>
          <p:cNvSpPr/>
          <p:nvPr/>
        </p:nvSpPr>
        <p:spPr>
          <a:xfrm>
            <a:off x="8127796" y="2423160"/>
            <a:ext cx="3515258" cy="45720"/>
          </a:xfrm>
          <a:prstGeom prst="rect">
            <a:avLst/>
          </a:prstGeom>
          <a:solidFill>
            <a:srgbClr val="00A8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127796" y="2468880"/>
            <a:ext cx="3515258" cy="1600200"/>
          </a:xfrm>
          <a:prstGeom prst="rect">
            <a:avLst/>
          </a:prstGeom>
          <a:solidFill>
            <a:srgbClr val="F2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10676" y="2606040"/>
            <a:ext cx="3149498" cy="1371600"/>
          </a:xfrm>
          <a:prstGeom prst="rect">
            <a:avLst/>
          </a:prstGeom>
          <a:noFill/>
        </p:spPr>
        <p:txBody>
          <a:bodyPr wrap="square" anchor="t" lIns="0" rIns="0" tIns="0" bIns="0">
            <a:spAutoFit/>
          </a:bodyPr>
          <a:lstStyle/>
          <a:p>
            <a:pPr algn="l">
              <a:lnSpc>
                <a:spcPct val="110000"/>
              </a:lnSpc>
              <a:spcAft>
                <a:spcPts val="600"/>
              </a:spcAft>
            </a:pPr>
            <a:r>
              <a:rPr sz="1500" b="1">
                <a:solidFill>
                  <a:srgbClr val="3C3D40"/>
                </a:solidFill>
                <a:latin typeface="Montserrat"/>
                <a:ea typeface="Montserrat"/>
                <a:cs typeface="Montserrat"/>
              </a:rPr>
              <a:t>Vidéothèque En bloc HoLEP</a:t>
            </a:r>
          </a:p>
          <a:p>
            <a:pPr algn="l">
              <a:lnSpc>
                <a:spcPct val="110000"/>
              </a:lnSpc>
              <a:spcAft>
                <a:spcPts val="800"/>
              </a:spcAft>
            </a:pPr>
            <a:r>
              <a:rPr sz="1100" b="0">
                <a:solidFill>
                  <a:srgbClr val="75767A"/>
                </a:solidFill>
                <a:latin typeface="Montserrat"/>
                <a:ea typeface="Montserrat"/>
                <a:cs typeface="Montserrat"/>
              </a:rPr>
              <a:t>Vidéos chirurgicales de HoLEP en bloc, pour les urologues.</a:t>
            </a:r>
          </a:p>
          <a:p>
            <a:pPr algn="l">
              <a:lnSpc>
                <a:spcPct val="110000"/>
              </a:lnSpc>
              <a:spcAft>
                <a:spcPts val="0"/>
              </a:spcAft>
            </a:pPr>
            <a:r>
              <a:rPr sz="1000" b="1">
                <a:solidFill>
                  <a:srgbClr val="007A78"/>
                </a:solidFill>
                <a:hlinkClick r:id="rId6"/>
                <a:latin typeface="Montserrat"/>
                <a:ea typeface="Montserrat"/>
                <a:cs typeface="Montserrat"/>
              </a:rPr>
              <a:t>holep.icua.es/bibliotheque/</a:t>
            </a:r>
          </a:p>
        </p:txBody>
      </p:sp>
      <p:sp>
        <p:nvSpPr>
          <p:cNvPr id="18" name="Rectangle 17"/>
          <p:cNvSpPr/>
          <p:nvPr/>
        </p:nvSpPr>
        <p:spPr>
          <a:xfrm>
            <a:off x="548640" y="4434840"/>
            <a:ext cx="11094415" cy="1097280"/>
          </a:xfrm>
          <a:prstGeom prst="rect">
            <a:avLst/>
          </a:prstGeom>
          <a:solidFill>
            <a:srgbClr val="F2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4572000"/>
            <a:ext cx="10637215" cy="914400"/>
          </a:xfrm>
          <a:prstGeom prst="rect">
            <a:avLst/>
          </a:prstGeom>
          <a:noFill/>
        </p:spPr>
        <p:txBody>
          <a:bodyPr wrap="square" anchor="ctr" lIns="0" rIns="0" tIns="0" bIns="0">
            <a:spAutoFit/>
          </a:bodyPr>
          <a:lstStyle/>
          <a:p>
            <a:pPr algn="l">
              <a:lnSpc>
                <a:spcPct val="110000"/>
              </a:lnSpc>
              <a:spcAft>
                <a:spcPts val="600"/>
              </a:spcAft>
            </a:pPr>
            <a:r>
              <a:rPr sz="1300" b="1">
                <a:solidFill>
                  <a:srgbClr val="3C3D40"/>
                </a:solidFill>
                <a:latin typeface="Montserrat"/>
                <a:ea typeface="Montserrat"/>
                <a:cs typeface="Montserrat"/>
              </a:rPr>
              <a:t>Contenu éducatif fondé sur un modèle géométrique. Il ne remplace pas une consultation avec votre urologue.</a:t>
            </a:r>
          </a:p>
          <a:p>
            <a:pPr algn="l">
              <a:lnSpc>
                <a:spcPct val="110000"/>
              </a:lnSpc>
              <a:spcAft>
                <a:spcPts val="0"/>
              </a:spcAft>
            </a:pPr>
            <a:r>
              <a:rPr sz="1100" b="0">
                <a:solidFill>
                  <a:srgbClr val="75767A"/>
                </a:solidFill>
                <a:latin typeface="Montserrat"/>
                <a:ea typeface="Montserrat"/>
                <a:cs typeface="Montserrat"/>
              </a:rPr>
              <a:t>Libre d'utilisation pour l'enseignement et l'information, en citant la source : ICUA · holep.icua.es/3d</a:t>
            </a:r>
          </a:p>
        </p:txBody>
      </p:sp>
      <p:sp>
        <p:nvSpPr>
          <p:cNvPr id="20" name="TextBox 19"/>
          <p:cNvSpPr txBox="1"/>
          <p:nvPr/>
        </p:nvSpPr>
        <p:spPr>
          <a:xfrm>
            <a:off x="548640" y="5715000"/>
            <a:ext cx="11094415" cy="365760"/>
          </a:xfrm>
          <a:prstGeom prst="rect">
            <a:avLst/>
          </a:prstGeom>
          <a:noFill/>
        </p:spPr>
        <p:txBody>
          <a:bodyPr wrap="square" anchor="t" lIns="0" rIns="0" tIns="0" bIns="0">
            <a:spAutoFit/>
          </a:bodyPr>
          <a:lstStyle/>
          <a:p>
            <a:pPr algn="l">
              <a:lnSpc>
                <a:spcPct val="110000"/>
              </a:lnSpc>
              <a:spcAft>
                <a:spcPts val="0"/>
              </a:spcAft>
            </a:pPr>
            <a:r>
              <a:rPr sz="1400" b="1">
                <a:solidFill>
                  <a:srgbClr val="007A78"/>
                </a:solidFill>
                <a:hlinkClick r:id="rId3"/>
                <a:latin typeface="Montserrat"/>
                <a:ea typeface="Montserrat"/>
                <a:cs typeface="Montserrat"/>
              </a:rPr>
              <a:t>https://holep.icua.es/3d/fr/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7A78"/>
      </a:hlink>
      <a:folHlink>
        <a:srgbClr val="007A7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HoLEP : taille prostatique et plan d'énucléation</dc:title>
  <dc:subject/>
  <dc:creator>Dr. Fernando Gómez Sancha · ICUA</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dc:language>fr</dc:language>
</cp:coreProperties>
</file>