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holep.icua.es/3d/it/"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holep.icua.es/3d/it/" TargetMode="External"/><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holep.icua.es/3d/it/" TargetMode="Externa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holep.icua.es/3d/it/"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holep.icua.es/3d/it/" TargetMode="Externa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holep.icua.es/3d/it/"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holep.icua.es/3d/it/" TargetMode="External"/><Relationship Id="rId4" Type="http://schemas.openxmlformats.org/officeDocument/2006/relationships/hyperlink" Target="https://holep.icua.es/it.html" TargetMode="External"/><Relationship Id="rId5" Type="http://schemas.openxmlformats.org/officeDocument/2006/relationships/hyperlink" Target="https://holep.icua.es/videos/it/" TargetMode="External"/><Relationship Id="rId6" Type="http://schemas.openxmlformats.org/officeDocument/2006/relationships/hyperlink" Target="https://holep.icua.es/videoteca/"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logo.png"/>
          <p:cNvPicPr>
            <a:picLocks noChangeAspect="1"/>
          </p:cNvPicPr>
          <p:nvPr/>
        </p:nvPicPr>
        <p:blipFill>
          <a:blip r:embed="rId2"/>
          <a:stretch>
            <a:fillRect/>
          </a:stretch>
        </p:blipFill>
        <p:spPr>
          <a:xfrm>
            <a:off x="548640" y="502920"/>
            <a:ext cx="2678249" cy="502920"/>
          </a:xfrm>
          <a:prstGeom prst="rect">
            <a:avLst/>
          </a:prstGeom>
        </p:spPr>
      </p:pic>
      <p:sp>
        <p:nvSpPr>
          <p:cNvPr id="3" name="TextBox 2"/>
          <p:cNvSpPr txBox="1"/>
          <p:nvPr/>
        </p:nvSpPr>
        <p:spPr>
          <a:xfrm>
            <a:off x="548640" y="1417320"/>
            <a:ext cx="10515600" cy="274320"/>
          </a:xfrm>
          <a:prstGeom prst="rect">
            <a:avLst/>
          </a:prstGeom>
          <a:noFill/>
        </p:spPr>
        <p:txBody>
          <a:bodyPr wrap="square" anchor="t" lIns="0" rIns="0" tIns="0" bIns="0">
            <a:spAutoFit/>
          </a:bodyPr>
          <a:lstStyle/>
          <a:p>
            <a:pPr algn="l">
              <a:lnSpc>
                <a:spcPct val="110000"/>
              </a:lnSpc>
              <a:spcAft>
                <a:spcPts val="0"/>
              </a:spcAft>
            </a:pPr>
            <a:r>
              <a:rPr sz="1300" b="1" spc="200">
                <a:solidFill>
                  <a:srgbClr val="007A78"/>
                </a:solidFill>
                <a:latin typeface="Montserrat"/>
                <a:ea typeface="Montserrat"/>
                <a:cs typeface="Montserrat"/>
              </a:rPr>
              <a:t>INDIPENDENZA DALLE DIMENSIONI</a:t>
            </a:r>
          </a:p>
        </p:txBody>
      </p:sp>
      <p:sp>
        <p:nvSpPr>
          <p:cNvPr id="4" name="TextBox 3"/>
          <p:cNvSpPr txBox="1"/>
          <p:nvPr/>
        </p:nvSpPr>
        <p:spPr>
          <a:xfrm>
            <a:off x="548640" y="1783080"/>
            <a:ext cx="11064240" cy="2103120"/>
          </a:xfrm>
          <a:prstGeom prst="rect">
            <a:avLst/>
          </a:prstGeom>
          <a:noFill/>
        </p:spPr>
        <p:txBody>
          <a:bodyPr wrap="square" anchor="t" lIns="0" rIns="0" tIns="0" bIns="0">
            <a:spAutoFit/>
          </a:bodyPr>
          <a:lstStyle/>
          <a:p>
            <a:pPr algn="l">
              <a:lnSpc>
                <a:spcPct val="110000"/>
              </a:lnSpc>
              <a:spcAft>
                <a:spcPts val="200"/>
              </a:spcAft>
            </a:pPr>
            <a:r>
              <a:rPr sz="3000" b="0">
                <a:solidFill>
                  <a:srgbClr val="3C3D40"/>
                </a:solidFill>
                <a:latin typeface="Montserrat"/>
                <a:ea typeface="Montserrat"/>
                <a:cs typeface="Montserrat"/>
              </a:rPr>
              <a:t>Il volume cresce con il cubo.</a:t>
            </a:r>
          </a:p>
          <a:p>
            <a:pPr algn="l">
              <a:lnSpc>
                <a:spcPct val="110000"/>
              </a:lnSpc>
              <a:spcAft>
                <a:spcPts val="0"/>
              </a:spcAft>
            </a:pPr>
            <a:r>
              <a:rPr sz="3000" b="1">
                <a:solidFill>
                  <a:srgbClr val="007A78"/>
                </a:solidFill>
                <a:latin typeface="Montserrat"/>
                <a:ea typeface="Montserrat"/>
                <a:cs typeface="Montserrat"/>
              </a:rPr>
              <a:t>Il piano di enucleazione, solo con il quadrato.</a:t>
            </a:r>
          </a:p>
        </p:txBody>
      </p:sp>
      <p:sp>
        <p:nvSpPr>
          <p:cNvPr id="5" name="TextBox 4"/>
          <p:cNvSpPr txBox="1"/>
          <p:nvPr/>
        </p:nvSpPr>
        <p:spPr>
          <a:xfrm>
            <a:off x="548640" y="4023360"/>
            <a:ext cx="10058400" cy="1097280"/>
          </a:xfrm>
          <a:prstGeom prst="rect">
            <a:avLst/>
          </a:prstGeom>
          <a:noFill/>
        </p:spPr>
        <p:txBody>
          <a:bodyPr wrap="square" anchor="t" lIns="0" rIns="0" tIns="0" bIns="0">
            <a:spAutoFit/>
          </a:bodyPr>
          <a:lstStyle/>
          <a:p>
            <a:pPr algn="l">
              <a:lnSpc>
                <a:spcPct val="125000"/>
              </a:lnSpc>
              <a:spcAft>
                <a:spcPts val="0"/>
              </a:spcAft>
            </a:pPr>
            <a:r>
              <a:rPr sz="1500" b="0">
                <a:solidFill>
                  <a:srgbClr val="75767A"/>
                </a:solidFill>
                <a:latin typeface="Montserrat"/>
                <a:ea typeface="Montserrat"/>
                <a:cs typeface="Montserrat"/>
              </a:rPr>
              <a:t>Nell'HoLEP l'enucleazione avviene sulla superficie che separa l'adenoma dalla capsula chirurgica. Questa superficie cresce molto più lentamente del volume: per questo una prostata di 500 cc si può enucleare con lo stesso endoscopio di una di 30 cc.</a:t>
            </a:r>
          </a:p>
        </p:txBody>
      </p:sp>
      <p:sp>
        <p:nvSpPr>
          <p:cNvPr id="6" name="Rectangle 5"/>
          <p:cNvSpPr/>
          <p:nvPr/>
        </p:nvSpPr>
        <p:spPr>
          <a:xfrm>
            <a:off x="0" y="5257800"/>
            <a:ext cx="12191695" cy="1600200"/>
          </a:xfrm>
          <a:prstGeom prst="rect">
            <a:avLst/>
          </a:prstGeom>
          <a:solidFill>
            <a:srgbClr val="00A8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48640" y="5486400"/>
            <a:ext cx="7772400" cy="1097280"/>
          </a:xfrm>
          <a:prstGeom prst="rect">
            <a:avLst/>
          </a:prstGeom>
          <a:noFill/>
        </p:spPr>
        <p:txBody>
          <a:bodyPr wrap="square" anchor="t" lIns="0" rIns="0" tIns="0" bIns="0">
            <a:spAutoFit/>
          </a:bodyPr>
          <a:lstStyle/>
          <a:p>
            <a:pPr algn="l">
              <a:lnSpc>
                <a:spcPct val="110000"/>
              </a:lnSpc>
              <a:spcAft>
                <a:spcPts val="400"/>
              </a:spcAft>
            </a:pPr>
            <a:r>
              <a:rPr sz="1800" b="1">
                <a:solidFill>
                  <a:srgbClr val="FFFFFF"/>
                </a:solidFill>
                <a:latin typeface="Montserrat"/>
                <a:ea typeface="Montserrat"/>
                <a:cs typeface="Montserrat"/>
              </a:rPr>
              <a:t>Dr. Fernando Gómez Sancha</a:t>
            </a:r>
          </a:p>
          <a:p>
            <a:pPr algn="l">
              <a:lnSpc>
                <a:spcPct val="110000"/>
              </a:lnSpc>
              <a:spcAft>
                <a:spcPts val="0"/>
              </a:spcAft>
            </a:pPr>
            <a:r>
              <a:rPr sz="1300" b="0">
                <a:solidFill>
                  <a:srgbClr val="FFFFFF"/>
                </a:solidFill>
                <a:latin typeface="Montserrat"/>
                <a:ea typeface="Montserrat"/>
                <a:cs typeface="Montserrat"/>
              </a:rPr>
              <a:t>Instituto de Cirugía Urológica Avanzada · ICUA · Madrid</a:t>
            </a:r>
          </a:p>
        </p:txBody>
      </p:sp>
      <p:sp>
        <p:nvSpPr>
          <p:cNvPr id="8" name="TextBox 7"/>
          <p:cNvSpPr txBox="1"/>
          <p:nvPr/>
        </p:nvSpPr>
        <p:spPr>
          <a:xfrm>
            <a:off x="7863840" y="5486400"/>
            <a:ext cx="3794760" cy="1097280"/>
          </a:xfrm>
          <a:prstGeom prst="rect">
            <a:avLst/>
          </a:prstGeom>
          <a:noFill/>
        </p:spPr>
        <p:txBody>
          <a:bodyPr wrap="square" anchor="t" lIns="0" rIns="0" tIns="0" bIns="0">
            <a:spAutoFit/>
          </a:bodyPr>
          <a:lstStyle/>
          <a:p>
            <a:pPr algn="r">
              <a:lnSpc>
                <a:spcPct val="110000"/>
              </a:lnSpc>
              <a:spcAft>
                <a:spcPts val="400"/>
              </a:spcAft>
            </a:pPr>
            <a:r>
              <a:rPr sz="1400" b="1">
                <a:solidFill>
                  <a:srgbClr val="FFFFFF"/>
                </a:solidFill>
                <a:hlinkClick r:id="rId3"/>
                <a:latin typeface="Montserrat"/>
                <a:ea typeface="Montserrat"/>
                <a:cs typeface="Montserrat"/>
              </a:rPr>
              <a:t>https://holep.icua.es/3d/it/</a:t>
            </a:r>
          </a:p>
          <a:p>
            <a:pPr algn="r">
              <a:lnSpc>
                <a:spcPct val="110000"/>
              </a:lnSpc>
              <a:spcAft>
                <a:spcPts val="0"/>
              </a:spcAft>
            </a:pPr>
            <a:r>
              <a:rPr sz="1000" b="0">
                <a:solidFill>
                  <a:srgbClr val="FFFFFF"/>
                </a:solidFill>
                <a:latin typeface="Montserrat"/>
                <a:ea typeface="Montserrat"/>
                <a:cs typeface="Montserrat"/>
              </a:rPr>
              <a:t>Gratuite per uso didattico e divulgativo, citando la fonte: ICUA · holep.icua.es/3d</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logo.png"/>
          <p:cNvPicPr>
            <a:picLocks noChangeAspect="1"/>
          </p:cNvPicPr>
          <p:nvPr/>
        </p:nvPicPr>
        <p:blipFill>
          <a:blip r:embed="rId2"/>
          <a:stretch>
            <a:fillRect/>
          </a:stretch>
        </p:blipFill>
        <p:spPr>
          <a:xfrm>
            <a:off x="548640" y="384048"/>
            <a:ext cx="1753035" cy="329184"/>
          </a:xfrm>
          <a:prstGeom prst="rect">
            <a:avLst/>
          </a:prstGeom>
        </p:spPr>
      </p:pic>
      <p:sp>
        <p:nvSpPr>
          <p:cNvPr id="3" name="TextBox 2"/>
          <p:cNvSpPr txBox="1"/>
          <p:nvPr/>
        </p:nvSpPr>
        <p:spPr>
          <a:xfrm>
            <a:off x="548640" y="914400"/>
            <a:ext cx="11094415" cy="274320"/>
          </a:xfrm>
          <a:prstGeom prst="rect">
            <a:avLst/>
          </a:prstGeom>
          <a:noFill/>
        </p:spPr>
        <p:txBody>
          <a:bodyPr wrap="square" anchor="t" lIns="0" rIns="0" tIns="0" bIns="0">
            <a:spAutoFit/>
          </a:bodyPr>
          <a:lstStyle/>
          <a:p>
            <a:pPr algn="l">
              <a:lnSpc>
                <a:spcPct val="110000"/>
              </a:lnSpc>
              <a:spcAft>
                <a:spcPts val="0"/>
              </a:spcAft>
            </a:pPr>
            <a:r>
              <a:rPr sz="1100" b="1" spc="200">
                <a:solidFill>
                  <a:srgbClr val="007A78"/>
                </a:solidFill>
                <a:latin typeface="Montserrat"/>
                <a:ea typeface="Montserrat"/>
                <a:cs typeface="Montserrat"/>
              </a:rPr>
              <a:t>DA 30 A 500 CC</a:t>
            </a:r>
          </a:p>
        </p:txBody>
      </p:sp>
      <p:sp>
        <p:nvSpPr>
          <p:cNvPr id="4" name="TextBox 3"/>
          <p:cNvSpPr txBox="1"/>
          <p:nvPr/>
        </p:nvSpPr>
        <p:spPr>
          <a:xfrm>
            <a:off x="548640" y="1188720"/>
            <a:ext cx="11094415" cy="640080"/>
          </a:xfrm>
          <a:prstGeom prst="rect">
            <a:avLst/>
          </a:prstGeom>
          <a:noFill/>
        </p:spPr>
        <p:txBody>
          <a:bodyPr wrap="square" anchor="t" lIns="0" rIns="0" tIns="0" bIns="0">
            <a:spAutoFit/>
          </a:bodyPr>
          <a:lstStyle/>
          <a:p>
            <a:pPr algn="l">
              <a:lnSpc>
                <a:spcPct val="110000"/>
              </a:lnSpc>
              <a:spcAft>
                <a:spcPts val="0"/>
              </a:spcAft>
            </a:pPr>
            <a:r>
              <a:rPr sz="2800" b="0">
                <a:solidFill>
                  <a:srgbClr val="3C3D40"/>
                </a:solidFill>
                <a:latin typeface="Montserrat"/>
                <a:ea typeface="Montserrat"/>
                <a:cs typeface="Montserrat"/>
              </a:rPr>
              <a:t>In scala reale, in 3D</a:t>
            </a:r>
          </a:p>
        </p:txBody>
      </p:sp>
      <p:sp>
        <p:nvSpPr>
          <p:cNvPr id="5" name="Rectangle 4"/>
          <p:cNvSpPr/>
          <p:nvPr/>
        </p:nvSpPr>
        <p:spPr>
          <a:xfrm>
            <a:off x="548640" y="6355080"/>
            <a:ext cx="11094415" cy="18288"/>
          </a:xfrm>
          <a:prstGeom prst="rect">
            <a:avLst/>
          </a:prstGeom>
          <a:solidFill>
            <a:srgbClr val="D9DD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6428232"/>
            <a:ext cx="8686800" cy="274320"/>
          </a:xfrm>
          <a:prstGeom prst="rect">
            <a:avLst/>
          </a:prstGeom>
          <a:noFill/>
        </p:spPr>
        <p:txBody>
          <a:bodyPr wrap="square" anchor="t" lIns="0" rIns="0" tIns="0" bIns="0">
            <a:spAutoFit/>
          </a:bodyPr>
          <a:lstStyle/>
          <a:p>
            <a:pPr algn="l">
              <a:lnSpc>
                <a:spcPct val="110000"/>
              </a:lnSpc>
              <a:spcAft>
                <a:spcPts val="0"/>
              </a:spcAft>
            </a:pPr>
            <a:r>
              <a:rPr sz="900" b="0">
                <a:solidFill>
                  <a:srgbClr val="75767A"/>
                </a:solidFill>
                <a:hlinkClick r:id="rId3"/>
                <a:latin typeface="Montserrat"/>
                <a:ea typeface="Montserrat"/>
                <a:cs typeface="Montserrat"/>
              </a:rPr>
              <a:t>https://holep.icua.es/3d/it/</a:t>
            </a:r>
            <a:r>
              <a:rPr sz="900" b="0">
                <a:solidFill>
                  <a:srgbClr val="75767A"/>
                </a:solidFill>
                <a:latin typeface="Montserrat"/>
                <a:ea typeface="Montserrat"/>
                <a:cs typeface="Montserrat"/>
              </a:rPr>
              <a:t>  ·  Dr. Fernando Gómez Sancha · ICUA</a:t>
            </a:r>
          </a:p>
        </p:txBody>
      </p:sp>
      <p:sp>
        <p:nvSpPr>
          <p:cNvPr id="7" name="TextBox 6"/>
          <p:cNvSpPr txBox="1"/>
          <p:nvPr/>
        </p:nvSpPr>
        <p:spPr>
          <a:xfrm>
            <a:off x="10728655" y="6428232"/>
            <a:ext cx="914400" cy="274320"/>
          </a:xfrm>
          <a:prstGeom prst="rect">
            <a:avLst/>
          </a:prstGeom>
          <a:noFill/>
        </p:spPr>
        <p:txBody>
          <a:bodyPr wrap="square" anchor="t" lIns="0" rIns="0" tIns="0" bIns="0">
            <a:spAutoFit/>
          </a:bodyPr>
          <a:lstStyle/>
          <a:p>
            <a:pPr algn="r">
              <a:lnSpc>
                <a:spcPct val="110000"/>
              </a:lnSpc>
              <a:spcAft>
                <a:spcPts val="0"/>
              </a:spcAft>
            </a:pPr>
            <a:r>
              <a:rPr sz="900" b="0">
                <a:solidFill>
                  <a:srgbClr val="75767A"/>
                </a:solidFill>
                <a:latin typeface="Montserrat"/>
                <a:ea typeface="Montserrat"/>
                <a:cs typeface="Montserrat"/>
              </a:rPr>
              <a:t>2 / 7</a:t>
            </a:r>
          </a:p>
        </p:txBody>
      </p:sp>
      <p:pic>
        <p:nvPicPr>
          <p:cNvPr id="8" name="Picture 7" descr="it-sizes.png"/>
          <p:cNvPicPr>
            <a:picLocks noChangeAspect="1"/>
          </p:cNvPicPr>
          <p:nvPr/>
        </p:nvPicPr>
        <p:blipFill>
          <a:blip r:embed="rId4"/>
          <a:stretch>
            <a:fillRect/>
          </a:stretch>
        </p:blipFill>
        <p:spPr>
          <a:xfrm>
            <a:off x="548640" y="1920240"/>
            <a:ext cx="6949440" cy="3909060"/>
          </a:xfrm>
          <a:prstGeom prst="rect">
            <a:avLst/>
          </a:prstGeom>
        </p:spPr>
      </p:pic>
      <p:sp>
        <p:nvSpPr>
          <p:cNvPr id="9" name="TextBox 8"/>
          <p:cNvSpPr txBox="1"/>
          <p:nvPr/>
        </p:nvSpPr>
        <p:spPr>
          <a:xfrm>
            <a:off x="548640" y="5943600"/>
            <a:ext cx="6949440" cy="274320"/>
          </a:xfrm>
          <a:prstGeom prst="rect">
            <a:avLst/>
          </a:prstGeom>
          <a:noFill/>
        </p:spPr>
        <p:txBody>
          <a:bodyPr wrap="square" anchor="t" lIns="0" rIns="0" tIns="0" bIns="0">
            <a:spAutoFit/>
          </a:bodyPr>
          <a:lstStyle/>
          <a:p>
            <a:pPr algn="l">
              <a:lnSpc>
                <a:spcPct val="110000"/>
              </a:lnSpc>
              <a:spcAft>
                <a:spcPts val="0"/>
              </a:spcAft>
            </a:pPr>
            <a:r>
              <a:rPr sz="1000" b="0">
                <a:solidFill>
                  <a:srgbClr val="00A8A6"/>
                </a:solidFill>
                <a:latin typeface="Montserrat"/>
                <a:ea typeface="Montserrat"/>
                <a:cs typeface="Montserrat"/>
              </a:rPr>
              <a:t>■ </a:t>
            </a:r>
            <a:r>
              <a:rPr sz="1000" b="0">
                <a:solidFill>
                  <a:srgbClr val="75767A"/>
                </a:solidFill>
                <a:latin typeface="Montserrat"/>
                <a:ea typeface="Montserrat"/>
                <a:cs typeface="Montserrat"/>
              </a:rPr>
              <a:t>Piano adenoma-capsula     </a:t>
            </a:r>
            <a:r>
              <a:rPr sz="1000" b="0">
                <a:solidFill>
                  <a:srgbClr val="B7C0C7"/>
                </a:solidFill>
                <a:latin typeface="Montserrat"/>
                <a:ea typeface="Montserrat"/>
                <a:cs typeface="Montserrat"/>
              </a:rPr>
              <a:t>■ </a:t>
            </a:r>
            <a:r>
              <a:rPr sz="1000" b="0">
                <a:solidFill>
                  <a:srgbClr val="75767A"/>
                </a:solidFill>
                <a:latin typeface="Montserrat"/>
                <a:ea typeface="Montserrat"/>
                <a:cs typeface="Montserrat"/>
              </a:rPr>
              <a:t>Zona periferica, ≈ 20 g, non asportata     </a:t>
            </a:r>
            <a:r>
              <a:rPr sz="1000" b="0">
                <a:solidFill>
                  <a:srgbClr val="7D8893"/>
                </a:solidFill>
                <a:latin typeface="Montserrat"/>
                <a:ea typeface="Montserrat"/>
                <a:cs typeface="Montserrat"/>
              </a:rPr>
              <a:t>■ </a:t>
            </a:r>
            <a:r>
              <a:rPr sz="1000" b="0">
                <a:solidFill>
                  <a:srgbClr val="75767A"/>
                </a:solidFill>
                <a:latin typeface="Montserrat"/>
                <a:ea typeface="Montserrat"/>
                <a:cs typeface="Montserrat"/>
              </a:rPr>
              <a:t>Camicia 26 Fr</a:t>
            </a:r>
          </a:p>
        </p:txBody>
      </p:sp>
      <p:sp>
        <p:nvSpPr>
          <p:cNvPr id="10" name="TextBox 9"/>
          <p:cNvSpPr txBox="1"/>
          <p:nvPr/>
        </p:nvSpPr>
        <p:spPr>
          <a:xfrm>
            <a:off x="8641080" y="2057400"/>
            <a:ext cx="3017520" cy="566928"/>
          </a:xfrm>
          <a:prstGeom prst="rect">
            <a:avLst/>
          </a:prstGeom>
          <a:noFill/>
        </p:spPr>
        <p:txBody>
          <a:bodyPr wrap="square" anchor="t" lIns="0" rIns="0" tIns="0" bIns="0">
            <a:spAutoFit/>
          </a:bodyPr>
          <a:lstStyle/>
          <a:p>
            <a:pPr algn="l">
              <a:lnSpc>
                <a:spcPct val="110000"/>
              </a:lnSpc>
              <a:spcAft>
                <a:spcPts val="0"/>
              </a:spcAft>
            </a:pPr>
            <a:r>
              <a:rPr sz="3400" b="0">
                <a:solidFill>
                  <a:srgbClr val="3C3D40"/>
                </a:solidFill>
                <a:latin typeface="Montserrat"/>
                <a:ea typeface="Montserrat"/>
                <a:cs typeface="Montserrat"/>
              </a:rPr>
              <a:t>×48</a:t>
            </a:r>
          </a:p>
        </p:txBody>
      </p:sp>
      <p:sp>
        <p:nvSpPr>
          <p:cNvPr id="11" name="TextBox 10"/>
          <p:cNvSpPr txBox="1"/>
          <p:nvPr/>
        </p:nvSpPr>
        <p:spPr>
          <a:xfrm>
            <a:off x="8641080" y="2624328"/>
            <a:ext cx="3017520" cy="502920"/>
          </a:xfrm>
          <a:prstGeom prst="rect">
            <a:avLst/>
          </a:prstGeom>
          <a:noFill/>
        </p:spPr>
        <p:txBody>
          <a:bodyPr wrap="square" anchor="t" lIns="0" rIns="0" tIns="0" bIns="0">
            <a:spAutoFit/>
          </a:bodyPr>
          <a:lstStyle/>
          <a:p>
            <a:pPr algn="l">
              <a:lnSpc>
                <a:spcPct val="110000"/>
              </a:lnSpc>
              <a:spcAft>
                <a:spcPts val="0"/>
              </a:spcAft>
            </a:pPr>
            <a:r>
              <a:rPr sz="1100" b="1">
                <a:solidFill>
                  <a:srgbClr val="75767A"/>
                </a:solidFill>
                <a:latin typeface="Montserrat"/>
                <a:ea typeface="Montserrat"/>
                <a:cs typeface="Montserrat"/>
              </a:rPr>
              <a:t>Adenoma enucleato</a:t>
            </a:r>
          </a:p>
        </p:txBody>
      </p:sp>
      <p:sp>
        <p:nvSpPr>
          <p:cNvPr id="12" name="Rectangle 11"/>
          <p:cNvSpPr/>
          <p:nvPr/>
        </p:nvSpPr>
        <p:spPr>
          <a:xfrm>
            <a:off x="8641080" y="3136391"/>
            <a:ext cx="3017520" cy="13716"/>
          </a:xfrm>
          <a:prstGeom prst="rect">
            <a:avLst/>
          </a:prstGeom>
          <a:solidFill>
            <a:srgbClr val="D9DD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641080" y="3383280"/>
            <a:ext cx="3017520" cy="566928"/>
          </a:xfrm>
          <a:prstGeom prst="rect">
            <a:avLst/>
          </a:prstGeom>
          <a:noFill/>
        </p:spPr>
        <p:txBody>
          <a:bodyPr wrap="square" anchor="t" lIns="0" rIns="0" tIns="0" bIns="0">
            <a:spAutoFit/>
          </a:bodyPr>
          <a:lstStyle/>
          <a:p>
            <a:pPr algn="l">
              <a:lnSpc>
                <a:spcPct val="110000"/>
              </a:lnSpc>
              <a:spcAft>
                <a:spcPts val="0"/>
              </a:spcAft>
            </a:pPr>
            <a:r>
              <a:rPr sz="3400" b="0">
                <a:solidFill>
                  <a:srgbClr val="007A78"/>
                </a:solidFill>
                <a:latin typeface="Montserrat"/>
                <a:ea typeface="Montserrat"/>
                <a:cs typeface="Montserrat"/>
              </a:rPr>
              <a:t>×13,2</a:t>
            </a:r>
          </a:p>
        </p:txBody>
      </p:sp>
      <p:sp>
        <p:nvSpPr>
          <p:cNvPr id="14" name="TextBox 13"/>
          <p:cNvSpPr txBox="1"/>
          <p:nvPr/>
        </p:nvSpPr>
        <p:spPr>
          <a:xfrm>
            <a:off x="8641080" y="3950208"/>
            <a:ext cx="3017520" cy="502920"/>
          </a:xfrm>
          <a:prstGeom prst="rect">
            <a:avLst/>
          </a:prstGeom>
          <a:noFill/>
        </p:spPr>
        <p:txBody>
          <a:bodyPr wrap="square" anchor="t" lIns="0" rIns="0" tIns="0" bIns="0">
            <a:spAutoFit/>
          </a:bodyPr>
          <a:lstStyle/>
          <a:p>
            <a:pPr algn="l">
              <a:lnSpc>
                <a:spcPct val="110000"/>
              </a:lnSpc>
              <a:spcAft>
                <a:spcPts val="0"/>
              </a:spcAft>
            </a:pPr>
            <a:r>
              <a:rPr sz="1100" b="1">
                <a:solidFill>
                  <a:srgbClr val="75767A"/>
                </a:solidFill>
                <a:latin typeface="Montserrat"/>
                <a:ea typeface="Montserrat"/>
                <a:cs typeface="Montserrat"/>
              </a:rPr>
              <a:t>Piano adenoma-capsula</a:t>
            </a:r>
          </a:p>
        </p:txBody>
      </p:sp>
      <p:sp>
        <p:nvSpPr>
          <p:cNvPr id="15" name="Rectangle 14"/>
          <p:cNvSpPr/>
          <p:nvPr/>
        </p:nvSpPr>
        <p:spPr>
          <a:xfrm>
            <a:off x="8641080" y="4462272"/>
            <a:ext cx="3017520" cy="13716"/>
          </a:xfrm>
          <a:prstGeom prst="rect">
            <a:avLst/>
          </a:prstGeom>
          <a:solidFill>
            <a:srgbClr val="D9DD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641080" y="4709160"/>
            <a:ext cx="3017520" cy="566928"/>
          </a:xfrm>
          <a:prstGeom prst="rect">
            <a:avLst/>
          </a:prstGeom>
          <a:noFill/>
        </p:spPr>
        <p:txBody>
          <a:bodyPr wrap="square" anchor="t" lIns="0" rIns="0" tIns="0" bIns="0">
            <a:spAutoFit/>
          </a:bodyPr>
          <a:lstStyle/>
          <a:p>
            <a:pPr algn="l">
              <a:lnSpc>
                <a:spcPct val="110000"/>
              </a:lnSpc>
              <a:spcAft>
                <a:spcPts val="0"/>
              </a:spcAft>
            </a:pPr>
            <a:r>
              <a:rPr sz="3400" b="0">
                <a:solidFill>
                  <a:srgbClr val="75767A"/>
                </a:solidFill>
                <a:latin typeface="Montserrat"/>
                <a:ea typeface="Montserrat"/>
                <a:cs typeface="Montserrat"/>
              </a:rPr>
              <a:t>×2,6</a:t>
            </a:r>
          </a:p>
        </p:txBody>
      </p:sp>
      <p:sp>
        <p:nvSpPr>
          <p:cNvPr id="17" name="TextBox 16"/>
          <p:cNvSpPr txBox="1"/>
          <p:nvPr/>
        </p:nvSpPr>
        <p:spPr>
          <a:xfrm>
            <a:off x="8641080" y="5276088"/>
            <a:ext cx="3017520" cy="502920"/>
          </a:xfrm>
          <a:prstGeom prst="rect">
            <a:avLst/>
          </a:prstGeom>
          <a:noFill/>
        </p:spPr>
        <p:txBody>
          <a:bodyPr wrap="square" anchor="t" lIns="0" rIns="0" tIns="0" bIns="0">
            <a:spAutoFit/>
          </a:bodyPr>
          <a:lstStyle/>
          <a:p>
            <a:pPr algn="l">
              <a:lnSpc>
                <a:spcPct val="110000"/>
              </a:lnSpc>
              <a:spcAft>
                <a:spcPts val="0"/>
              </a:spcAft>
            </a:pPr>
            <a:r>
              <a:rPr sz="1100" b="1">
                <a:solidFill>
                  <a:srgbClr val="75767A"/>
                </a:solidFill>
                <a:latin typeface="Montserrat"/>
                <a:ea typeface="Montserrat"/>
                <a:cs typeface="Montserrat"/>
              </a:rPr>
              <a:t>Diametro e lunghezza</a:t>
            </a:r>
          </a:p>
        </p:txBody>
      </p:sp>
      <p:sp>
        <p:nvSpPr>
          <p:cNvPr id="18" name="Rectangle 17"/>
          <p:cNvSpPr/>
          <p:nvPr/>
        </p:nvSpPr>
        <p:spPr>
          <a:xfrm>
            <a:off x="8641080" y="5788152"/>
            <a:ext cx="3017520" cy="13716"/>
          </a:xfrm>
          <a:prstGeom prst="rect">
            <a:avLst/>
          </a:prstGeom>
          <a:solidFill>
            <a:srgbClr val="D9DD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logo.png"/>
          <p:cNvPicPr>
            <a:picLocks noChangeAspect="1"/>
          </p:cNvPicPr>
          <p:nvPr/>
        </p:nvPicPr>
        <p:blipFill>
          <a:blip r:embed="rId2"/>
          <a:stretch>
            <a:fillRect/>
          </a:stretch>
        </p:blipFill>
        <p:spPr>
          <a:xfrm>
            <a:off x="548640" y="384048"/>
            <a:ext cx="1753035" cy="329184"/>
          </a:xfrm>
          <a:prstGeom prst="rect">
            <a:avLst/>
          </a:prstGeom>
        </p:spPr>
      </p:pic>
      <p:sp>
        <p:nvSpPr>
          <p:cNvPr id="3" name="TextBox 2"/>
          <p:cNvSpPr txBox="1"/>
          <p:nvPr/>
        </p:nvSpPr>
        <p:spPr>
          <a:xfrm>
            <a:off x="548640" y="914400"/>
            <a:ext cx="11094415" cy="274320"/>
          </a:xfrm>
          <a:prstGeom prst="rect">
            <a:avLst/>
          </a:prstGeom>
          <a:noFill/>
        </p:spPr>
        <p:txBody>
          <a:bodyPr wrap="square" anchor="t" lIns="0" rIns="0" tIns="0" bIns="0">
            <a:spAutoFit/>
          </a:bodyPr>
          <a:lstStyle/>
          <a:p>
            <a:pPr algn="l">
              <a:lnSpc>
                <a:spcPct val="110000"/>
              </a:lnSpc>
              <a:spcAft>
                <a:spcPts val="0"/>
              </a:spcAft>
            </a:pPr>
            <a:r>
              <a:rPr sz="1100" b="1" spc="200">
                <a:solidFill>
                  <a:srgbClr val="007A78"/>
                </a:solidFill>
                <a:latin typeface="Montserrat"/>
                <a:ea typeface="Montserrat"/>
                <a:cs typeface="Montserrat"/>
              </a:rPr>
              <a:t>INDIPENDENZA DALLE DIMENSIONI</a:t>
            </a:r>
          </a:p>
        </p:txBody>
      </p:sp>
      <p:sp>
        <p:nvSpPr>
          <p:cNvPr id="4" name="TextBox 3"/>
          <p:cNvSpPr txBox="1"/>
          <p:nvPr/>
        </p:nvSpPr>
        <p:spPr>
          <a:xfrm>
            <a:off x="548640" y="1188720"/>
            <a:ext cx="11094415" cy="640080"/>
          </a:xfrm>
          <a:prstGeom prst="rect">
            <a:avLst/>
          </a:prstGeom>
          <a:noFill/>
        </p:spPr>
        <p:txBody>
          <a:bodyPr wrap="square" anchor="t" lIns="0" rIns="0" tIns="0" bIns="0">
            <a:spAutoFit/>
          </a:bodyPr>
          <a:lstStyle/>
          <a:p>
            <a:pPr algn="l">
              <a:lnSpc>
                <a:spcPct val="110000"/>
              </a:lnSpc>
              <a:spcAft>
                <a:spcPts val="0"/>
              </a:spcAft>
            </a:pPr>
            <a:r>
              <a:rPr sz="2800" b="0">
                <a:solidFill>
                  <a:srgbClr val="3C3D40"/>
                </a:solidFill>
                <a:latin typeface="Montserrat"/>
                <a:ea typeface="Montserrat"/>
                <a:cs typeface="Montserrat"/>
              </a:rPr>
              <a:t>Come cresce ciascuna grandezza</a:t>
            </a:r>
          </a:p>
        </p:txBody>
      </p:sp>
      <p:sp>
        <p:nvSpPr>
          <p:cNvPr id="5" name="Rectangle 4"/>
          <p:cNvSpPr/>
          <p:nvPr/>
        </p:nvSpPr>
        <p:spPr>
          <a:xfrm>
            <a:off x="548640" y="6355080"/>
            <a:ext cx="11094415" cy="18288"/>
          </a:xfrm>
          <a:prstGeom prst="rect">
            <a:avLst/>
          </a:prstGeom>
          <a:solidFill>
            <a:srgbClr val="D9DD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6428232"/>
            <a:ext cx="8686800" cy="274320"/>
          </a:xfrm>
          <a:prstGeom prst="rect">
            <a:avLst/>
          </a:prstGeom>
          <a:noFill/>
        </p:spPr>
        <p:txBody>
          <a:bodyPr wrap="square" anchor="t" lIns="0" rIns="0" tIns="0" bIns="0">
            <a:spAutoFit/>
          </a:bodyPr>
          <a:lstStyle/>
          <a:p>
            <a:pPr algn="l">
              <a:lnSpc>
                <a:spcPct val="110000"/>
              </a:lnSpc>
              <a:spcAft>
                <a:spcPts val="0"/>
              </a:spcAft>
            </a:pPr>
            <a:r>
              <a:rPr sz="900" b="0">
                <a:solidFill>
                  <a:srgbClr val="75767A"/>
                </a:solidFill>
                <a:hlinkClick r:id="rId3"/>
                <a:latin typeface="Montserrat"/>
                <a:ea typeface="Montserrat"/>
                <a:cs typeface="Montserrat"/>
              </a:rPr>
              <a:t>https://holep.icua.es/3d/it/</a:t>
            </a:r>
            <a:r>
              <a:rPr sz="900" b="0">
                <a:solidFill>
                  <a:srgbClr val="75767A"/>
                </a:solidFill>
                <a:latin typeface="Montserrat"/>
                <a:ea typeface="Montserrat"/>
                <a:cs typeface="Montserrat"/>
              </a:rPr>
              <a:t>  ·  Dr. Fernando Gómez Sancha · ICUA</a:t>
            </a:r>
          </a:p>
        </p:txBody>
      </p:sp>
      <p:sp>
        <p:nvSpPr>
          <p:cNvPr id="7" name="TextBox 6"/>
          <p:cNvSpPr txBox="1"/>
          <p:nvPr/>
        </p:nvSpPr>
        <p:spPr>
          <a:xfrm>
            <a:off x="10728655" y="6428232"/>
            <a:ext cx="914400" cy="274320"/>
          </a:xfrm>
          <a:prstGeom prst="rect">
            <a:avLst/>
          </a:prstGeom>
          <a:noFill/>
        </p:spPr>
        <p:txBody>
          <a:bodyPr wrap="square" anchor="t" lIns="0" rIns="0" tIns="0" bIns="0">
            <a:spAutoFit/>
          </a:bodyPr>
          <a:lstStyle/>
          <a:p>
            <a:pPr algn="r">
              <a:lnSpc>
                <a:spcPct val="110000"/>
              </a:lnSpc>
              <a:spcAft>
                <a:spcPts val="0"/>
              </a:spcAft>
            </a:pPr>
            <a:r>
              <a:rPr sz="900" b="0">
                <a:solidFill>
                  <a:srgbClr val="75767A"/>
                </a:solidFill>
                <a:latin typeface="Montserrat"/>
                <a:ea typeface="Montserrat"/>
                <a:cs typeface="Montserrat"/>
              </a:rPr>
              <a:t>3 / 7</a:t>
            </a:r>
          </a:p>
        </p:txBody>
      </p:sp>
      <p:sp>
        <p:nvSpPr>
          <p:cNvPr id="8" name="TextBox 7"/>
          <p:cNvSpPr txBox="1"/>
          <p:nvPr/>
        </p:nvSpPr>
        <p:spPr>
          <a:xfrm>
            <a:off x="548640" y="1828800"/>
            <a:ext cx="11094415" cy="548640"/>
          </a:xfrm>
          <a:prstGeom prst="rect">
            <a:avLst/>
          </a:prstGeom>
          <a:noFill/>
        </p:spPr>
        <p:txBody>
          <a:bodyPr wrap="square" anchor="t" lIns="0" rIns="0" tIns="0" bIns="0">
            <a:spAutoFit/>
          </a:bodyPr>
          <a:lstStyle/>
          <a:p>
            <a:pPr algn="l">
              <a:lnSpc>
                <a:spcPct val="120000"/>
              </a:lnSpc>
              <a:spcAft>
                <a:spcPts val="0"/>
              </a:spcAft>
            </a:pPr>
            <a:r>
              <a:rPr sz="1300" b="0">
                <a:solidFill>
                  <a:srgbClr val="75767A"/>
                </a:solidFill>
                <a:latin typeface="Montserrat"/>
                <a:ea typeface="Montserrat"/>
                <a:cs typeface="Montserrat"/>
              </a:rPr>
              <a:t>Moltiplicatore rispetto a una prostata di 30 cc, che ha solo circa 10 cc di adenoma. L'adenoma asportato si impenna; la superficie del piano sale dolcemente; il diametro si muove appena.</a:t>
            </a:r>
          </a:p>
        </p:txBody>
      </p:sp>
      <p:pic>
        <p:nvPicPr>
          <p:cNvPr id="9" name="Picture 8" descr="it-curve.png"/>
          <p:cNvPicPr>
            <a:picLocks noChangeAspect="1"/>
          </p:cNvPicPr>
          <p:nvPr/>
        </p:nvPicPr>
        <p:blipFill>
          <a:blip r:embed="rId4"/>
          <a:stretch>
            <a:fillRect/>
          </a:stretch>
        </p:blipFill>
        <p:spPr>
          <a:xfrm>
            <a:off x="2722727" y="2468880"/>
            <a:ext cx="6746240" cy="3794760"/>
          </a:xfrm>
          <a:prstGeom prst="rect">
            <a:avLst/>
          </a:prstGeom>
        </p:spPr>
      </p:pic>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logo.png"/>
          <p:cNvPicPr>
            <a:picLocks noChangeAspect="1"/>
          </p:cNvPicPr>
          <p:nvPr/>
        </p:nvPicPr>
        <p:blipFill>
          <a:blip r:embed="rId2"/>
          <a:stretch>
            <a:fillRect/>
          </a:stretch>
        </p:blipFill>
        <p:spPr>
          <a:xfrm>
            <a:off x="548640" y="384048"/>
            <a:ext cx="1753035" cy="329184"/>
          </a:xfrm>
          <a:prstGeom prst="rect">
            <a:avLst/>
          </a:prstGeom>
        </p:spPr>
      </p:pic>
      <p:sp>
        <p:nvSpPr>
          <p:cNvPr id="3" name="TextBox 2"/>
          <p:cNvSpPr txBox="1"/>
          <p:nvPr/>
        </p:nvSpPr>
        <p:spPr>
          <a:xfrm>
            <a:off x="548640" y="914400"/>
            <a:ext cx="11094415" cy="274320"/>
          </a:xfrm>
          <a:prstGeom prst="rect">
            <a:avLst/>
          </a:prstGeom>
          <a:noFill/>
        </p:spPr>
        <p:txBody>
          <a:bodyPr wrap="square" anchor="t" lIns="0" rIns="0" tIns="0" bIns="0">
            <a:spAutoFit/>
          </a:bodyPr>
          <a:lstStyle/>
          <a:p>
            <a:pPr algn="l">
              <a:lnSpc>
                <a:spcPct val="110000"/>
              </a:lnSpc>
              <a:spcAft>
                <a:spcPts val="0"/>
              </a:spcAft>
            </a:pPr>
            <a:r>
              <a:rPr sz="1100" b="1" spc="200">
                <a:solidFill>
                  <a:srgbClr val="007A78"/>
                </a:solidFill>
                <a:latin typeface="Montserrat"/>
                <a:ea typeface="Montserrat"/>
                <a:cs typeface="Montserrat"/>
              </a:rPr>
              <a:t>INDIPENDENZA DALLE DIMENSIONI</a:t>
            </a:r>
          </a:p>
        </p:txBody>
      </p:sp>
      <p:sp>
        <p:nvSpPr>
          <p:cNvPr id="4" name="TextBox 3"/>
          <p:cNvSpPr txBox="1"/>
          <p:nvPr/>
        </p:nvSpPr>
        <p:spPr>
          <a:xfrm>
            <a:off x="548640" y="1188720"/>
            <a:ext cx="11094415" cy="640080"/>
          </a:xfrm>
          <a:prstGeom prst="rect">
            <a:avLst/>
          </a:prstGeom>
          <a:noFill/>
        </p:spPr>
        <p:txBody>
          <a:bodyPr wrap="square" anchor="t" lIns="0" rIns="0" tIns="0" bIns="0">
            <a:spAutoFit/>
          </a:bodyPr>
          <a:lstStyle/>
          <a:p>
            <a:pPr algn="l">
              <a:lnSpc>
                <a:spcPct val="110000"/>
              </a:lnSpc>
              <a:spcAft>
                <a:spcPts val="0"/>
              </a:spcAft>
            </a:pPr>
            <a:r>
              <a:rPr sz="2800" b="0">
                <a:solidFill>
                  <a:srgbClr val="3C3D40"/>
                </a:solidFill>
                <a:latin typeface="Montserrat"/>
                <a:ea typeface="Montserrat"/>
                <a:cs typeface="Montserrat"/>
              </a:rPr>
              <a:t>Superficie di dissezione per cc di adenoma</a:t>
            </a:r>
          </a:p>
        </p:txBody>
      </p:sp>
      <p:sp>
        <p:nvSpPr>
          <p:cNvPr id="5" name="Rectangle 4"/>
          <p:cNvSpPr/>
          <p:nvPr/>
        </p:nvSpPr>
        <p:spPr>
          <a:xfrm>
            <a:off x="548640" y="6355080"/>
            <a:ext cx="11094415" cy="18288"/>
          </a:xfrm>
          <a:prstGeom prst="rect">
            <a:avLst/>
          </a:prstGeom>
          <a:solidFill>
            <a:srgbClr val="D9DD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6428232"/>
            <a:ext cx="8686800" cy="274320"/>
          </a:xfrm>
          <a:prstGeom prst="rect">
            <a:avLst/>
          </a:prstGeom>
          <a:noFill/>
        </p:spPr>
        <p:txBody>
          <a:bodyPr wrap="square" anchor="t" lIns="0" rIns="0" tIns="0" bIns="0">
            <a:spAutoFit/>
          </a:bodyPr>
          <a:lstStyle/>
          <a:p>
            <a:pPr algn="l">
              <a:lnSpc>
                <a:spcPct val="110000"/>
              </a:lnSpc>
              <a:spcAft>
                <a:spcPts val="0"/>
              </a:spcAft>
            </a:pPr>
            <a:r>
              <a:rPr sz="900" b="0">
                <a:solidFill>
                  <a:srgbClr val="75767A"/>
                </a:solidFill>
                <a:hlinkClick r:id="rId3"/>
                <a:latin typeface="Montserrat"/>
                <a:ea typeface="Montserrat"/>
                <a:cs typeface="Montserrat"/>
              </a:rPr>
              <a:t>https://holep.icua.es/3d/it/</a:t>
            </a:r>
            <a:r>
              <a:rPr sz="900" b="0">
                <a:solidFill>
                  <a:srgbClr val="75767A"/>
                </a:solidFill>
                <a:latin typeface="Montserrat"/>
                <a:ea typeface="Montserrat"/>
                <a:cs typeface="Montserrat"/>
              </a:rPr>
              <a:t>  ·  Dr. Fernando Gómez Sancha · ICUA</a:t>
            </a:r>
          </a:p>
        </p:txBody>
      </p:sp>
      <p:sp>
        <p:nvSpPr>
          <p:cNvPr id="7" name="TextBox 6"/>
          <p:cNvSpPr txBox="1"/>
          <p:nvPr/>
        </p:nvSpPr>
        <p:spPr>
          <a:xfrm>
            <a:off x="10728655" y="6428232"/>
            <a:ext cx="914400" cy="274320"/>
          </a:xfrm>
          <a:prstGeom prst="rect">
            <a:avLst/>
          </a:prstGeom>
          <a:noFill/>
        </p:spPr>
        <p:txBody>
          <a:bodyPr wrap="square" anchor="t" lIns="0" rIns="0" tIns="0" bIns="0">
            <a:spAutoFit/>
          </a:bodyPr>
          <a:lstStyle/>
          <a:p>
            <a:pPr algn="r">
              <a:lnSpc>
                <a:spcPct val="110000"/>
              </a:lnSpc>
              <a:spcAft>
                <a:spcPts val="0"/>
              </a:spcAft>
            </a:pPr>
            <a:r>
              <a:rPr sz="900" b="0">
                <a:solidFill>
                  <a:srgbClr val="75767A"/>
                </a:solidFill>
                <a:latin typeface="Montserrat"/>
                <a:ea typeface="Montserrat"/>
                <a:cs typeface="Montserrat"/>
              </a:rPr>
              <a:t>4 / 7</a:t>
            </a:r>
          </a:p>
        </p:txBody>
      </p:sp>
      <p:sp>
        <p:nvSpPr>
          <p:cNvPr id="8" name="TextBox 7"/>
          <p:cNvSpPr txBox="1"/>
          <p:nvPr/>
        </p:nvSpPr>
        <p:spPr>
          <a:xfrm>
            <a:off x="548640" y="1828800"/>
            <a:ext cx="11094415" cy="731520"/>
          </a:xfrm>
          <a:prstGeom prst="rect">
            <a:avLst/>
          </a:prstGeom>
          <a:noFill/>
        </p:spPr>
        <p:txBody>
          <a:bodyPr wrap="square" anchor="t" lIns="0" rIns="0" tIns="0" bIns="0">
            <a:spAutoFit/>
          </a:bodyPr>
          <a:lstStyle/>
          <a:p>
            <a:pPr algn="l">
              <a:lnSpc>
                <a:spcPct val="120000"/>
              </a:lnSpc>
              <a:spcAft>
                <a:spcPts val="0"/>
              </a:spcAft>
            </a:pPr>
            <a:r>
              <a:rPr sz="1300" b="0">
                <a:solidFill>
                  <a:srgbClr val="75767A"/>
                </a:solidFill>
                <a:latin typeface="Montserrat"/>
                <a:ea typeface="Montserrat"/>
                <a:cs typeface="Montserrat"/>
              </a:rPr>
              <a:t>Più la prostata è grande, meno superficie occorre dissecare per ogni cc di adenoma enucleato. Una ghiandola di 500 cc richiede circa un quarto della superficie di dissezione per cc necessaria in una di 30 cc.</a:t>
            </a:r>
          </a:p>
        </p:txBody>
      </p:sp>
      <p:graphicFrame>
        <p:nvGraphicFramePr>
          <p:cNvPr id="9" name="Table 8"/>
          <p:cNvGraphicFramePr>
            <a:graphicFrameLocks noGrp="1"/>
          </p:cNvGraphicFramePr>
          <p:nvPr/>
        </p:nvGraphicFramePr>
        <p:xfrm>
          <a:off x="548640" y="2743200"/>
          <a:ext cx="11094415" cy="3200400"/>
        </p:xfrm>
        <a:graphic>
          <a:graphicData uri="http://schemas.openxmlformats.org/drawingml/2006/table">
            <a:tbl>
              <a:tblPr firstRow="1" bandRow="1">
                <a:tableStyleId>{5C22544A-7EE6-4342-B048-85BDC9FD1C3A}</a:tableStyleId>
              </a:tblPr>
              <a:tblGrid>
                <a:gridCol w="1849069"/>
                <a:gridCol w="1849069"/>
                <a:gridCol w="1849069"/>
                <a:gridCol w="1849069"/>
                <a:gridCol w="1849069"/>
                <a:gridCol w="1849070"/>
              </a:tblGrid>
              <a:tr h="457200">
                <a:tc>
                  <a:txBody>
                    <a:bodyPr/>
                    <a:lstStyle/>
                    <a:p>
                      <a:pPr algn="ctr"/>
                      <a:r>
                        <a:rPr sz="1100" b="1">
                          <a:solidFill>
                            <a:srgbClr val="75767A"/>
                          </a:solidFill>
                          <a:latin typeface="Montserrat"/>
                          <a:ea typeface="Montserrat"/>
                          <a:cs typeface="Montserrat"/>
                        </a:rPr>
                        <a:t>Volume totale</a:t>
                      </a:r>
                    </a:p>
                  </a:txBody>
                  <a:tcPr marL="91440" marR="91440" anchor="ctr">
                    <a:solidFill>
                      <a:srgbClr val="F2F5F5"/>
                    </a:solidFill>
                  </a:tcPr>
                </a:tc>
                <a:tc>
                  <a:txBody>
                    <a:bodyPr/>
                    <a:lstStyle/>
                    <a:p>
                      <a:pPr algn="ctr"/>
                      <a:r>
                        <a:rPr sz="1100" b="1">
                          <a:solidFill>
                            <a:srgbClr val="75767A"/>
                          </a:solidFill>
                          <a:latin typeface="Montserrat"/>
                          <a:ea typeface="Montserrat"/>
                          <a:cs typeface="Montserrat"/>
                        </a:rPr>
                        <a:t>Adenoma</a:t>
                      </a:r>
                    </a:p>
                  </a:txBody>
                  <a:tcPr marL="91440" marR="91440" anchor="ctr">
                    <a:solidFill>
                      <a:srgbClr val="F2F5F5"/>
                    </a:solidFill>
                  </a:tcPr>
                </a:tc>
                <a:tc>
                  <a:txBody>
                    <a:bodyPr/>
                    <a:lstStyle/>
                    <a:p>
                      <a:pPr algn="ctr"/>
                      <a:r>
                        <a:rPr sz="1100" b="1">
                          <a:solidFill>
                            <a:srgbClr val="75767A"/>
                          </a:solidFill>
                          <a:latin typeface="Montserrat"/>
                          <a:ea typeface="Montserrat"/>
                          <a:cs typeface="Montserrat"/>
                        </a:rPr>
                        <a:t>Superficie del piano</a:t>
                      </a:r>
                    </a:p>
                  </a:txBody>
                  <a:tcPr marL="91440" marR="91440" anchor="ctr">
                    <a:solidFill>
                      <a:srgbClr val="F2F5F5"/>
                    </a:solidFill>
                  </a:tcPr>
                </a:tc>
                <a:tc>
                  <a:txBody>
                    <a:bodyPr/>
                    <a:lstStyle/>
                    <a:p>
                      <a:pPr algn="ctr"/>
                      <a:r>
                        <a:rPr sz="1100" b="1">
                          <a:solidFill>
                            <a:srgbClr val="75767A"/>
                          </a:solidFill>
                          <a:latin typeface="Montserrat"/>
                          <a:ea typeface="Montserrat"/>
                          <a:cs typeface="Montserrat"/>
                        </a:rPr>
                        <a:t>Superficie per cc di adenoma</a:t>
                      </a:r>
                    </a:p>
                  </a:txBody>
                  <a:tcPr marL="91440" marR="91440" anchor="ctr">
                    <a:solidFill>
                      <a:srgbClr val="F2F5F5"/>
                    </a:solidFill>
                  </a:tcPr>
                </a:tc>
                <a:tc>
                  <a:txBody>
                    <a:bodyPr/>
                    <a:lstStyle/>
                    <a:p>
                      <a:pPr algn="ctr"/>
                      <a:r>
                        <a:rPr sz="1100" b="1">
                          <a:solidFill>
                            <a:srgbClr val="75767A"/>
                          </a:solidFill>
                          <a:latin typeface="Montserrat"/>
                          <a:ea typeface="Montserrat"/>
                          <a:cs typeface="Montserrat"/>
                        </a:rPr>
                        <a:t>Adenoma ×</a:t>
                      </a:r>
                    </a:p>
                  </a:txBody>
                  <a:tcPr marL="91440" marR="91440" anchor="ctr">
                    <a:solidFill>
                      <a:srgbClr val="F2F5F5"/>
                    </a:solidFill>
                  </a:tcPr>
                </a:tc>
                <a:tc>
                  <a:txBody>
                    <a:bodyPr/>
                    <a:lstStyle/>
                    <a:p>
                      <a:pPr algn="ctr"/>
                      <a:r>
                        <a:rPr sz="1100" b="1">
                          <a:solidFill>
                            <a:srgbClr val="75767A"/>
                          </a:solidFill>
                          <a:latin typeface="Montserrat"/>
                          <a:ea typeface="Montserrat"/>
                          <a:cs typeface="Montserrat"/>
                        </a:rPr>
                        <a:t>Piano ×</a:t>
                      </a:r>
                    </a:p>
                  </a:txBody>
                  <a:tcPr marL="91440" marR="91440" anchor="ctr">
                    <a:solidFill>
                      <a:srgbClr val="F2F5F5"/>
                    </a:solidFill>
                  </a:tcPr>
                </a:tc>
              </a:tr>
              <a:tr h="457200">
                <a:tc>
                  <a:txBody>
                    <a:bodyPr/>
                    <a:lstStyle/>
                    <a:p>
                      <a:pPr algn="ctr"/>
                      <a:r>
                        <a:rPr sz="1400" b="0">
                          <a:solidFill>
                            <a:srgbClr val="3C3D40"/>
                          </a:solidFill>
                          <a:latin typeface="Montserrat"/>
                          <a:ea typeface="Montserrat"/>
                          <a:cs typeface="Montserrat"/>
                        </a:rPr>
                        <a:t>30 cc</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10 cc</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23 cm²</a:t>
                      </a:r>
                    </a:p>
                  </a:txBody>
                  <a:tcPr marL="91440" marR="91440" anchor="ctr">
                    <a:solidFill>
                      <a:srgbClr val="FFFFFF"/>
                    </a:solidFill>
                  </a:tcPr>
                </a:tc>
                <a:tc>
                  <a:txBody>
                    <a:bodyPr/>
                    <a:lstStyle/>
                    <a:p>
                      <a:pPr algn="ctr"/>
                      <a:r>
                        <a:rPr sz="1400" b="1">
                          <a:solidFill>
                            <a:srgbClr val="007A78"/>
                          </a:solidFill>
                          <a:latin typeface="Montserrat"/>
                          <a:ea typeface="Montserrat"/>
                          <a:cs typeface="Montserrat"/>
                        </a:rPr>
                        <a:t>2,26 cm²</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×1,0</a:t>
                      </a:r>
                    </a:p>
                  </a:txBody>
                  <a:tcPr marL="91440" marR="91440" anchor="ctr">
                    <a:solidFill>
                      <a:srgbClr val="FFFFFF"/>
                    </a:solidFill>
                  </a:tcPr>
                </a:tc>
                <a:tc>
                  <a:txBody>
                    <a:bodyPr/>
                    <a:lstStyle/>
                    <a:p>
                      <a:pPr algn="ctr"/>
                      <a:r>
                        <a:rPr sz="1400" b="1">
                          <a:solidFill>
                            <a:srgbClr val="007A78"/>
                          </a:solidFill>
                          <a:latin typeface="Montserrat"/>
                          <a:ea typeface="Montserrat"/>
                          <a:cs typeface="Montserrat"/>
                        </a:rPr>
                        <a:t>×1,0</a:t>
                      </a:r>
                    </a:p>
                  </a:txBody>
                  <a:tcPr marL="91440" marR="91440" anchor="ctr">
                    <a:solidFill>
                      <a:srgbClr val="FFFFFF"/>
                    </a:solidFill>
                  </a:tcPr>
                </a:tc>
              </a:tr>
              <a:tr h="457200">
                <a:tc>
                  <a:txBody>
                    <a:bodyPr/>
                    <a:lstStyle/>
                    <a:p>
                      <a:pPr algn="ctr"/>
                      <a:r>
                        <a:rPr sz="1400" b="0">
                          <a:solidFill>
                            <a:srgbClr val="3C3D40"/>
                          </a:solidFill>
                          <a:latin typeface="Montserrat"/>
                          <a:ea typeface="Montserrat"/>
                          <a:cs typeface="Montserrat"/>
                        </a:rPr>
                        <a:t>80 cc</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60 cc</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74 cm²</a:t>
                      </a:r>
                    </a:p>
                  </a:txBody>
                  <a:tcPr marL="91440" marR="91440" anchor="ctr">
                    <a:solidFill>
                      <a:srgbClr val="FFFFFF"/>
                    </a:solidFill>
                  </a:tcPr>
                </a:tc>
                <a:tc>
                  <a:txBody>
                    <a:bodyPr/>
                    <a:lstStyle/>
                    <a:p>
                      <a:pPr algn="ctr"/>
                      <a:r>
                        <a:rPr sz="1400" b="1">
                          <a:solidFill>
                            <a:srgbClr val="007A78"/>
                          </a:solidFill>
                          <a:latin typeface="Montserrat"/>
                          <a:ea typeface="Montserrat"/>
                          <a:cs typeface="Montserrat"/>
                        </a:rPr>
                        <a:t>1,24 cm²</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×6,0</a:t>
                      </a:r>
                    </a:p>
                  </a:txBody>
                  <a:tcPr marL="91440" marR="91440" anchor="ctr">
                    <a:solidFill>
                      <a:srgbClr val="FFFFFF"/>
                    </a:solidFill>
                  </a:tcPr>
                </a:tc>
                <a:tc>
                  <a:txBody>
                    <a:bodyPr/>
                    <a:lstStyle/>
                    <a:p>
                      <a:pPr algn="ctr"/>
                      <a:r>
                        <a:rPr sz="1400" b="1">
                          <a:solidFill>
                            <a:srgbClr val="007A78"/>
                          </a:solidFill>
                          <a:latin typeface="Montserrat"/>
                          <a:ea typeface="Montserrat"/>
                          <a:cs typeface="Montserrat"/>
                        </a:rPr>
                        <a:t>×3,3</a:t>
                      </a:r>
                    </a:p>
                  </a:txBody>
                  <a:tcPr marL="91440" marR="91440" anchor="ctr">
                    <a:solidFill>
                      <a:srgbClr val="FFFFFF"/>
                    </a:solidFill>
                  </a:tcPr>
                </a:tc>
              </a:tr>
              <a:tr h="457200">
                <a:tc>
                  <a:txBody>
                    <a:bodyPr/>
                    <a:lstStyle/>
                    <a:p>
                      <a:pPr algn="ctr"/>
                      <a:r>
                        <a:rPr sz="1400" b="0">
                          <a:solidFill>
                            <a:srgbClr val="3C3D40"/>
                          </a:solidFill>
                          <a:latin typeface="Montserrat"/>
                          <a:ea typeface="Montserrat"/>
                          <a:cs typeface="Montserrat"/>
                        </a:rPr>
                        <a:t>150 cc</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130 cc</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125 cm²</a:t>
                      </a:r>
                    </a:p>
                  </a:txBody>
                  <a:tcPr marL="91440" marR="91440" anchor="ctr">
                    <a:solidFill>
                      <a:srgbClr val="FFFFFF"/>
                    </a:solidFill>
                  </a:tcPr>
                </a:tc>
                <a:tc>
                  <a:txBody>
                    <a:bodyPr/>
                    <a:lstStyle/>
                    <a:p>
                      <a:pPr algn="ctr"/>
                      <a:r>
                        <a:rPr sz="1400" b="1">
                          <a:solidFill>
                            <a:srgbClr val="007A78"/>
                          </a:solidFill>
                          <a:latin typeface="Montserrat"/>
                          <a:ea typeface="Montserrat"/>
                          <a:cs typeface="Montserrat"/>
                        </a:rPr>
                        <a:t>0,96 cm²</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×13,0</a:t>
                      </a:r>
                    </a:p>
                  </a:txBody>
                  <a:tcPr marL="91440" marR="91440" anchor="ctr">
                    <a:solidFill>
                      <a:srgbClr val="FFFFFF"/>
                    </a:solidFill>
                  </a:tcPr>
                </a:tc>
                <a:tc>
                  <a:txBody>
                    <a:bodyPr/>
                    <a:lstStyle/>
                    <a:p>
                      <a:pPr algn="ctr"/>
                      <a:r>
                        <a:rPr sz="1400" b="1">
                          <a:solidFill>
                            <a:srgbClr val="007A78"/>
                          </a:solidFill>
                          <a:latin typeface="Montserrat"/>
                          <a:ea typeface="Montserrat"/>
                          <a:cs typeface="Montserrat"/>
                        </a:rPr>
                        <a:t>×5,5</a:t>
                      </a:r>
                    </a:p>
                  </a:txBody>
                  <a:tcPr marL="91440" marR="91440" anchor="ctr">
                    <a:solidFill>
                      <a:srgbClr val="FFFFFF"/>
                    </a:solidFill>
                  </a:tcPr>
                </a:tc>
              </a:tr>
              <a:tr h="457200">
                <a:tc>
                  <a:txBody>
                    <a:bodyPr/>
                    <a:lstStyle/>
                    <a:p>
                      <a:pPr algn="ctr"/>
                      <a:r>
                        <a:rPr sz="1400" b="0">
                          <a:solidFill>
                            <a:srgbClr val="3C3D40"/>
                          </a:solidFill>
                          <a:latin typeface="Montserrat"/>
                          <a:ea typeface="Montserrat"/>
                          <a:cs typeface="Montserrat"/>
                        </a:rPr>
                        <a:t>214 cc</a:t>
                      </a:r>
                    </a:p>
                  </a:txBody>
                  <a:tcPr marL="91440" marR="91440" anchor="ctr">
                    <a:solidFill>
                      <a:srgbClr val="E3F4F4"/>
                    </a:solidFill>
                  </a:tcPr>
                </a:tc>
                <a:tc>
                  <a:txBody>
                    <a:bodyPr/>
                    <a:lstStyle/>
                    <a:p>
                      <a:pPr algn="ctr"/>
                      <a:r>
                        <a:rPr sz="1400" b="0">
                          <a:solidFill>
                            <a:srgbClr val="3C3D40"/>
                          </a:solidFill>
                          <a:latin typeface="Montserrat"/>
                          <a:ea typeface="Montserrat"/>
                          <a:cs typeface="Montserrat"/>
                        </a:rPr>
                        <a:t>194 cc</a:t>
                      </a:r>
                    </a:p>
                  </a:txBody>
                  <a:tcPr marL="91440" marR="91440" anchor="ctr">
                    <a:solidFill>
                      <a:srgbClr val="E3F4F4"/>
                    </a:solidFill>
                  </a:tcPr>
                </a:tc>
                <a:tc>
                  <a:txBody>
                    <a:bodyPr/>
                    <a:lstStyle/>
                    <a:p>
                      <a:pPr algn="ctr"/>
                      <a:r>
                        <a:rPr sz="1400" b="0">
                          <a:solidFill>
                            <a:srgbClr val="3C3D40"/>
                          </a:solidFill>
                          <a:latin typeface="Montserrat"/>
                          <a:ea typeface="Montserrat"/>
                          <a:cs typeface="Montserrat"/>
                        </a:rPr>
                        <a:t>163 cm²</a:t>
                      </a:r>
                    </a:p>
                  </a:txBody>
                  <a:tcPr marL="91440" marR="91440" anchor="ctr">
                    <a:solidFill>
                      <a:srgbClr val="E3F4F4"/>
                    </a:solidFill>
                  </a:tcPr>
                </a:tc>
                <a:tc>
                  <a:txBody>
                    <a:bodyPr/>
                    <a:lstStyle/>
                    <a:p>
                      <a:pPr algn="ctr"/>
                      <a:r>
                        <a:rPr sz="1400" b="1">
                          <a:solidFill>
                            <a:srgbClr val="007A78"/>
                          </a:solidFill>
                          <a:latin typeface="Montserrat"/>
                          <a:ea typeface="Montserrat"/>
                          <a:cs typeface="Montserrat"/>
                        </a:rPr>
                        <a:t>0,84 cm²</a:t>
                      </a:r>
                    </a:p>
                  </a:txBody>
                  <a:tcPr marL="91440" marR="91440" anchor="ctr">
                    <a:solidFill>
                      <a:srgbClr val="E3F4F4"/>
                    </a:solidFill>
                  </a:tcPr>
                </a:tc>
                <a:tc>
                  <a:txBody>
                    <a:bodyPr/>
                    <a:lstStyle/>
                    <a:p>
                      <a:pPr algn="ctr"/>
                      <a:r>
                        <a:rPr sz="1400" b="0">
                          <a:solidFill>
                            <a:srgbClr val="3C3D40"/>
                          </a:solidFill>
                          <a:latin typeface="Montserrat"/>
                          <a:ea typeface="Montserrat"/>
                          <a:cs typeface="Montserrat"/>
                        </a:rPr>
                        <a:t>×19,4</a:t>
                      </a:r>
                    </a:p>
                  </a:txBody>
                  <a:tcPr marL="91440" marR="91440" anchor="ctr">
                    <a:solidFill>
                      <a:srgbClr val="E3F4F4"/>
                    </a:solidFill>
                  </a:tcPr>
                </a:tc>
                <a:tc>
                  <a:txBody>
                    <a:bodyPr/>
                    <a:lstStyle/>
                    <a:p>
                      <a:pPr algn="ctr"/>
                      <a:r>
                        <a:rPr sz="1400" b="1">
                          <a:solidFill>
                            <a:srgbClr val="007A78"/>
                          </a:solidFill>
                          <a:latin typeface="Montserrat"/>
                          <a:ea typeface="Montserrat"/>
                          <a:cs typeface="Montserrat"/>
                        </a:rPr>
                        <a:t>×7,2</a:t>
                      </a:r>
                    </a:p>
                  </a:txBody>
                  <a:tcPr marL="91440" marR="91440" anchor="ctr">
                    <a:solidFill>
                      <a:srgbClr val="E3F4F4"/>
                    </a:solidFill>
                  </a:tcPr>
                </a:tc>
              </a:tr>
              <a:tr h="457200">
                <a:tc>
                  <a:txBody>
                    <a:bodyPr/>
                    <a:lstStyle/>
                    <a:p>
                      <a:pPr algn="ctr"/>
                      <a:r>
                        <a:rPr sz="1400" b="0">
                          <a:solidFill>
                            <a:srgbClr val="3C3D40"/>
                          </a:solidFill>
                          <a:latin typeface="Montserrat"/>
                          <a:ea typeface="Montserrat"/>
                          <a:cs typeface="Montserrat"/>
                        </a:rPr>
                        <a:t>300 cc</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280 cc</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208 cm²</a:t>
                      </a:r>
                    </a:p>
                  </a:txBody>
                  <a:tcPr marL="91440" marR="91440" anchor="ctr">
                    <a:solidFill>
                      <a:srgbClr val="FFFFFF"/>
                    </a:solidFill>
                  </a:tcPr>
                </a:tc>
                <a:tc>
                  <a:txBody>
                    <a:bodyPr/>
                    <a:lstStyle/>
                    <a:p>
                      <a:pPr algn="ctr"/>
                      <a:r>
                        <a:rPr sz="1400" b="1">
                          <a:solidFill>
                            <a:srgbClr val="007A78"/>
                          </a:solidFill>
                          <a:latin typeface="Montserrat"/>
                          <a:ea typeface="Montserrat"/>
                          <a:cs typeface="Montserrat"/>
                        </a:rPr>
                        <a:t>0,74 cm²</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×28,0</a:t>
                      </a:r>
                    </a:p>
                  </a:txBody>
                  <a:tcPr marL="91440" marR="91440" anchor="ctr">
                    <a:solidFill>
                      <a:srgbClr val="FFFFFF"/>
                    </a:solidFill>
                  </a:tcPr>
                </a:tc>
                <a:tc>
                  <a:txBody>
                    <a:bodyPr/>
                    <a:lstStyle/>
                    <a:p>
                      <a:pPr algn="ctr"/>
                      <a:r>
                        <a:rPr sz="1400" b="1">
                          <a:solidFill>
                            <a:srgbClr val="007A78"/>
                          </a:solidFill>
                          <a:latin typeface="Montserrat"/>
                          <a:ea typeface="Montserrat"/>
                          <a:cs typeface="Montserrat"/>
                        </a:rPr>
                        <a:t>×9,2</a:t>
                      </a:r>
                    </a:p>
                  </a:txBody>
                  <a:tcPr marL="91440" marR="91440" anchor="ctr">
                    <a:solidFill>
                      <a:srgbClr val="FFFFFF"/>
                    </a:solidFill>
                  </a:tcPr>
                </a:tc>
              </a:tr>
              <a:tr h="457200">
                <a:tc>
                  <a:txBody>
                    <a:bodyPr/>
                    <a:lstStyle/>
                    <a:p>
                      <a:pPr algn="ctr"/>
                      <a:r>
                        <a:rPr sz="1400" b="0">
                          <a:solidFill>
                            <a:srgbClr val="3C3D40"/>
                          </a:solidFill>
                          <a:latin typeface="Montserrat"/>
                          <a:ea typeface="Montserrat"/>
                          <a:cs typeface="Montserrat"/>
                        </a:rPr>
                        <a:t>500 cc</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480 cc</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298 cm²</a:t>
                      </a:r>
                    </a:p>
                  </a:txBody>
                  <a:tcPr marL="91440" marR="91440" anchor="ctr">
                    <a:solidFill>
                      <a:srgbClr val="FFFFFF"/>
                    </a:solidFill>
                  </a:tcPr>
                </a:tc>
                <a:tc>
                  <a:txBody>
                    <a:bodyPr/>
                    <a:lstStyle/>
                    <a:p>
                      <a:pPr algn="ctr"/>
                      <a:r>
                        <a:rPr sz="1400" b="1">
                          <a:solidFill>
                            <a:srgbClr val="007A78"/>
                          </a:solidFill>
                          <a:latin typeface="Montserrat"/>
                          <a:ea typeface="Montserrat"/>
                          <a:cs typeface="Montserrat"/>
                        </a:rPr>
                        <a:t>0,62 cm²</a:t>
                      </a:r>
                    </a:p>
                  </a:txBody>
                  <a:tcPr marL="91440" marR="91440" anchor="ctr">
                    <a:solidFill>
                      <a:srgbClr val="FFFFFF"/>
                    </a:solidFill>
                  </a:tcPr>
                </a:tc>
                <a:tc>
                  <a:txBody>
                    <a:bodyPr/>
                    <a:lstStyle/>
                    <a:p>
                      <a:pPr algn="ctr"/>
                      <a:r>
                        <a:rPr sz="1400" b="0">
                          <a:solidFill>
                            <a:srgbClr val="3C3D40"/>
                          </a:solidFill>
                          <a:latin typeface="Montserrat"/>
                          <a:ea typeface="Montserrat"/>
                          <a:cs typeface="Montserrat"/>
                        </a:rPr>
                        <a:t>×48,0</a:t>
                      </a:r>
                    </a:p>
                  </a:txBody>
                  <a:tcPr marL="91440" marR="91440" anchor="ctr">
                    <a:solidFill>
                      <a:srgbClr val="FFFFFF"/>
                    </a:solidFill>
                  </a:tcPr>
                </a:tc>
                <a:tc>
                  <a:txBody>
                    <a:bodyPr/>
                    <a:lstStyle/>
                    <a:p>
                      <a:pPr algn="ctr"/>
                      <a:r>
                        <a:rPr sz="1400" b="1">
                          <a:solidFill>
                            <a:srgbClr val="007A78"/>
                          </a:solidFill>
                          <a:latin typeface="Montserrat"/>
                          <a:ea typeface="Montserrat"/>
                          <a:cs typeface="Montserrat"/>
                        </a:rPr>
                        <a:t>×13,2</a:t>
                      </a:r>
                    </a:p>
                  </a:txBody>
                  <a:tcPr marL="91440" marR="91440" anchor="ctr">
                    <a:solidFill>
                      <a:srgbClr val="FFFFFF"/>
                    </a:solidFill>
                  </a:tcPr>
                </a:tc>
              </a:tr>
            </a:tbl>
          </a:graphicData>
        </a:graphic>
      </p:graphicFrame>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logo.png"/>
          <p:cNvPicPr>
            <a:picLocks noChangeAspect="1"/>
          </p:cNvPicPr>
          <p:nvPr/>
        </p:nvPicPr>
        <p:blipFill>
          <a:blip r:embed="rId2"/>
          <a:stretch>
            <a:fillRect/>
          </a:stretch>
        </p:blipFill>
        <p:spPr>
          <a:xfrm>
            <a:off x="548640" y="384048"/>
            <a:ext cx="1753035" cy="329184"/>
          </a:xfrm>
          <a:prstGeom prst="rect">
            <a:avLst/>
          </a:prstGeom>
        </p:spPr>
      </p:pic>
      <p:sp>
        <p:nvSpPr>
          <p:cNvPr id="3" name="TextBox 2"/>
          <p:cNvSpPr txBox="1"/>
          <p:nvPr/>
        </p:nvSpPr>
        <p:spPr>
          <a:xfrm>
            <a:off x="548640" y="914400"/>
            <a:ext cx="11094415" cy="274320"/>
          </a:xfrm>
          <a:prstGeom prst="rect">
            <a:avLst/>
          </a:prstGeom>
          <a:noFill/>
        </p:spPr>
        <p:txBody>
          <a:bodyPr wrap="square" anchor="t" lIns="0" rIns="0" tIns="0" bIns="0">
            <a:spAutoFit/>
          </a:bodyPr>
          <a:lstStyle/>
          <a:p>
            <a:pPr algn="l">
              <a:lnSpc>
                <a:spcPct val="110000"/>
              </a:lnSpc>
              <a:spcAft>
                <a:spcPts val="0"/>
              </a:spcAft>
            </a:pPr>
            <a:r>
              <a:rPr sz="1100" b="1" spc="200">
                <a:solidFill>
                  <a:srgbClr val="007A78"/>
                </a:solidFill>
                <a:latin typeface="Montserrat"/>
                <a:ea typeface="Montserrat"/>
                <a:cs typeface="Montserrat"/>
              </a:rPr>
              <a:t>LOBO MEDIO</a:t>
            </a:r>
          </a:p>
        </p:txBody>
      </p:sp>
      <p:sp>
        <p:nvSpPr>
          <p:cNvPr id="4" name="TextBox 3"/>
          <p:cNvSpPr txBox="1"/>
          <p:nvPr/>
        </p:nvSpPr>
        <p:spPr>
          <a:xfrm>
            <a:off x="548640" y="1188720"/>
            <a:ext cx="11094415" cy="640080"/>
          </a:xfrm>
          <a:prstGeom prst="rect">
            <a:avLst/>
          </a:prstGeom>
          <a:noFill/>
        </p:spPr>
        <p:txBody>
          <a:bodyPr wrap="square" anchor="t" lIns="0" rIns="0" tIns="0" bIns="0">
            <a:spAutoFit/>
          </a:bodyPr>
          <a:lstStyle/>
          <a:p>
            <a:pPr algn="l">
              <a:lnSpc>
                <a:spcPct val="110000"/>
              </a:lnSpc>
              <a:spcAft>
                <a:spcPts val="0"/>
              </a:spcAft>
            </a:pPr>
            <a:r>
              <a:rPr sz="2800" b="0">
                <a:solidFill>
                  <a:srgbClr val="3C3D40"/>
                </a:solidFill>
                <a:latin typeface="Montserrat"/>
                <a:ea typeface="Montserrat"/>
                <a:cs typeface="Montserrat"/>
              </a:rPr>
              <a:t>Volume totale e lobo medio</a:t>
            </a:r>
          </a:p>
        </p:txBody>
      </p:sp>
      <p:sp>
        <p:nvSpPr>
          <p:cNvPr id="5" name="Rectangle 4"/>
          <p:cNvSpPr/>
          <p:nvPr/>
        </p:nvSpPr>
        <p:spPr>
          <a:xfrm>
            <a:off x="548640" y="6355080"/>
            <a:ext cx="11094415" cy="18288"/>
          </a:xfrm>
          <a:prstGeom prst="rect">
            <a:avLst/>
          </a:prstGeom>
          <a:solidFill>
            <a:srgbClr val="D9DD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6428232"/>
            <a:ext cx="8686800" cy="274320"/>
          </a:xfrm>
          <a:prstGeom prst="rect">
            <a:avLst/>
          </a:prstGeom>
          <a:noFill/>
        </p:spPr>
        <p:txBody>
          <a:bodyPr wrap="square" anchor="t" lIns="0" rIns="0" tIns="0" bIns="0">
            <a:spAutoFit/>
          </a:bodyPr>
          <a:lstStyle/>
          <a:p>
            <a:pPr algn="l">
              <a:lnSpc>
                <a:spcPct val="110000"/>
              </a:lnSpc>
              <a:spcAft>
                <a:spcPts val="0"/>
              </a:spcAft>
            </a:pPr>
            <a:r>
              <a:rPr sz="900" b="0">
                <a:solidFill>
                  <a:srgbClr val="75767A"/>
                </a:solidFill>
                <a:hlinkClick r:id="rId3"/>
                <a:latin typeface="Montserrat"/>
                <a:ea typeface="Montserrat"/>
                <a:cs typeface="Montserrat"/>
              </a:rPr>
              <a:t>https://holep.icua.es/3d/it/</a:t>
            </a:r>
            <a:r>
              <a:rPr sz="900" b="0">
                <a:solidFill>
                  <a:srgbClr val="75767A"/>
                </a:solidFill>
                <a:latin typeface="Montserrat"/>
                <a:ea typeface="Montserrat"/>
                <a:cs typeface="Montserrat"/>
              </a:rPr>
              <a:t>  ·  Dr. Fernando Gómez Sancha · ICUA</a:t>
            </a:r>
          </a:p>
        </p:txBody>
      </p:sp>
      <p:sp>
        <p:nvSpPr>
          <p:cNvPr id="7" name="TextBox 6"/>
          <p:cNvSpPr txBox="1"/>
          <p:nvPr/>
        </p:nvSpPr>
        <p:spPr>
          <a:xfrm>
            <a:off x="10728655" y="6428232"/>
            <a:ext cx="914400" cy="274320"/>
          </a:xfrm>
          <a:prstGeom prst="rect">
            <a:avLst/>
          </a:prstGeom>
          <a:noFill/>
        </p:spPr>
        <p:txBody>
          <a:bodyPr wrap="square" anchor="t" lIns="0" rIns="0" tIns="0" bIns="0">
            <a:spAutoFit/>
          </a:bodyPr>
          <a:lstStyle/>
          <a:p>
            <a:pPr algn="r">
              <a:lnSpc>
                <a:spcPct val="110000"/>
              </a:lnSpc>
              <a:spcAft>
                <a:spcPts val="0"/>
              </a:spcAft>
            </a:pPr>
            <a:r>
              <a:rPr sz="900" b="0">
                <a:solidFill>
                  <a:srgbClr val="75767A"/>
                </a:solidFill>
                <a:latin typeface="Montserrat"/>
                <a:ea typeface="Montserrat"/>
                <a:cs typeface="Montserrat"/>
              </a:rPr>
              <a:t>5 / 7</a:t>
            </a:r>
          </a:p>
        </p:txBody>
      </p:sp>
      <p:sp>
        <p:nvSpPr>
          <p:cNvPr id="8" name="TextBox 7"/>
          <p:cNvSpPr txBox="1"/>
          <p:nvPr/>
        </p:nvSpPr>
        <p:spPr>
          <a:xfrm>
            <a:off x="548640" y="1828800"/>
            <a:ext cx="11094415" cy="914400"/>
          </a:xfrm>
          <a:prstGeom prst="rect">
            <a:avLst/>
          </a:prstGeom>
          <a:noFill/>
        </p:spPr>
        <p:txBody>
          <a:bodyPr wrap="square" anchor="t" lIns="0" rIns="0" tIns="0" bIns="0">
            <a:spAutoFit/>
          </a:bodyPr>
          <a:lstStyle/>
          <a:p>
            <a:pPr algn="l">
              <a:lnSpc>
                <a:spcPct val="120000"/>
              </a:lnSpc>
              <a:spcAft>
                <a:spcPts val="0"/>
              </a:spcAft>
            </a:pPr>
            <a:r>
              <a:rPr sz="1250" b="0">
                <a:solidFill>
                  <a:srgbClr val="75767A"/>
                </a:solidFill>
                <a:latin typeface="Montserrat"/>
                <a:ea typeface="Montserrat"/>
                <a:cs typeface="Montserrat"/>
              </a:rPr>
              <a:t>Scelga il volume dei lobi laterali e quello del lobo medio. Il lobo medio cresce verso il lume vescicale, rivestito di urotelio, e aggiunge al piano di dissezione solo la sua base a livello del collo vescicale. Per questo, a parità di volume totale, una prostata con un grande lobo medio ha meno superficie da dissecare rispetto a una senza lobo medio.</a:t>
            </a:r>
          </a:p>
        </p:txBody>
      </p:sp>
      <p:pic>
        <p:nvPicPr>
          <p:cNvPr id="9" name="Picture 8" descr="it-ml.png"/>
          <p:cNvPicPr>
            <a:picLocks noChangeAspect="1"/>
          </p:cNvPicPr>
          <p:nvPr/>
        </p:nvPicPr>
        <p:blipFill>
          <a:blip r:embed="rId4"/>
          <a:stretch>
            <a:fillRect/>
          </a:stretch>
        </p:blipFill>
        <p:spPr>
          <a:xfrm>
            <a:off x="548640" y="2788920"/>
            <a:ext cx="6309360" cy="3549015"/>
          </a:xfrm>
          <a:prstGeom prst="rect">
            <a:avLst/>
          </a:prstGeom>
        </p:spPr>
      </p:pic>
      <p:sp>
        <p:nvSpPr>
          <p:cNvPr id="10" name="TextBox 9"/>
          <p:cNvSpPr txBox="1"/>
          <p:nvPr/>
        </p:nvSpPr>
        <p:spPr>
          <a:xfrm>
            <a:off x="7315200" y="2880360"/>
            <a:ext cx="4297680" cy="566928"/>
          </a:xfrm>
          <a:prstGeom prst="rect">
            <a:avLst/>
          </a:prstGeom>
          <a:noFill/>
        </p:spPr>
        <p:txBody>
          <a:bodyPr wrap="square" anchor="t" lIns="0" rIns="0" tIns="0" bIns="0">
            <a:spAutoFit/>
          </a:bodyPr>
          <a:lstStyle/>
          <a:p>
            <a:pPr algn="l">
              <a:lnSpc>
                <a:spcPct val="110000"/>
              </a:lnSpc>
              <a:spcAft>
                <a:spcPts val="0"/>
              </a:spcAft>
            </a:pPr>
            <a:r>
              <a:rPr sz="3400" b="0">
                <a:solidFill>
                  <a:srgbClr val="007A78"/>
                </a:solidFill>
                <a:latin typeface="Montserrat"/>
                <a:ea typeface="Montserrat"/>
                <a:cs typeface="Montserrat"/>
              </a:rPr>
              <a:t>+4,5 cm²</a:t>
            </a:r>
          </a:p>
        </p:txBody>
      </p:sp>
      <p:sp>
        <p:nvSpPr>
          <p:cNvPr id="11" name="TextBox 10"/>
          <p:cNvSpPr txBox="1"/>
          <p:nvPr/>
        </p:nvSpPr>
        <p:spPr>
          <a:xfrm>
            <a:off x="7315200" y="3447288"/>
            <a:ext cx="4297680" cy="502920"/>
          </a:xfrm>
          <a:prstGeom prst="rect">
            <a:avLst/>
          </a:prstGeom>
          <a:noFill/>
        </p:spPr>
        <p:txBody>
          <a:bodyPr wrap="square" anchor="t" lIns="0" rIns="0" tIns="0" bIns="0">
            <a:spAutoFit/>
          </a:bodyPr>
          <a:lstStyle/>
          <a:p>
            <a:pPr algn="l">
              <a:lnSpc>
                <a:spcPct val="110000"/>
              </a:lnSpc>
              <a:spcAft>
                <a:spcPts val="0"/>
              </a:spcAft>
            </a:pPr>
            <a:r>
              <a:rPr sz="1100" b="1">
                <a:solidFill>
                  <a:srgbClr val="75767A"/>
                </a:solidFill>
                <a:latin typeface="Montserrat"/>
                <a:ea typeface="Montserrat"/>
                <a:cs typeface="Montserrat"/>
              </a:rPr>
              <a:t>Base al collo: superficie aggiunta</a:t>
            </a:r>
          </a:p>
        </p:txBody>
      </p:sp>
      <p:sp>
        <p:nvSpPr>
          <p:cNvPr id="12" name="Rectangle 11"/>
          <p:cNvSpPr/>
          <p:nvPr/>
        </p:nvSpPr>
        <p:spPr>
          <a:xfrm>
            <a:off x="7315200" y="3959352"/>
            <a:ext cx="4297680" cy="13716"/>
          </a:xfrm>
          <a:prstGeom prst="rect">
            <a:avLst/>
          </a:prstGeom>
          <a:solidFill>
            <a:srgbClr val="D9DD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315200" y="4206240"/>
            <a:ext cx="4297680" cy="566928"/>
          </a:xfrm>
          <a:prstGeom prst="rect">
            <a:avLst/>
          </a:prstGeom>
          <a:noFill/>
        </p:spPr>
        <p:txBody>
          <a:bodyPr wrap="square" anchor="t" lIns="0" rIns="0" tIns="0" bIns="0">
            <a:spAutoFit/>
          </a:bodyPr>
          <a:lstStyle/>
          <a:p>
            <a:pPr algn="l">
              <a:lnSpc>
                <a:spcPct val="110000"/>
              </a:lnSpc>
              <a:spcAft>
                <a:spcPts val="0"/>
              </a:spcAft>
            </a:pPr>
            <a:r>
              <a:rPr sz="3400" b="0">
                <a:solidFill>
                  <a:srgbClr val="3C3D40"/>
                </a:solidFill>
                <a:latin typeface="Montserrat"/>
                <a:ea typeface="Montserrat"/>
                <a:cs typeface="Montserrat"/>
              </a:rPr>
              <a:t>163 → 144 cm²</a:t>
            </a:r>
          </a:p>
        </p:txBody>
      </p:sp>
      <p:sp>
        <p:nvSpPr>
          <p:cNvPr id="14" name="TextBox 13"/>
          <p:cNvSpPr txBox="1"/>
          <p:nvPr/>
        </p:nvSpPr>
        <p:spPr>
          <a:xfrm>
            <a:off x="7315200" y="4773168"/>
            <a:ext cx="4297680" cy="502920"/>
          </a:xfrm>
          <a:prstGeom prst="rect">
            <a:avLst/>
          </a:prstGeom>
          <a:noFill/>
        </p:spPr>
        <p:txBody>
          <a:bodyPr wrap="square" anchor="t" lIns="0" rIns="0" tIns="0" bIns="0">
            <a:spAutoFit/>
          </a:bodyPr>
          <a:lstStyle/>
          <a:p>
            <a:pPr algn="l">
              <a:lnSpc>
                <a:spcPct val="110000"/>
              </a:lnSpc>
              <a:spcAft>
                <a:spcPts val="0"/>
              </a:spcAft>
            </a:pPr>
            <a:r>
              <a:rPr sz="1100" b="1">
                <a:solidFill>
                  <a:srgbClr val="75767A"/>
                </a:solidFill>
                <a:latin typeface="Montserrat"/>
                <a:ea typeface="Montserrat"/>
                <a:cs typeface="Montserrat"/>
              </a:rPr>
              <a:t>Superficie di dissezione · 214 cc</a:t>
            </a:r>
          </a:p>
        </p:txBody>
      </p:sp>
      <p:sp>
        <p:nvSpPr>
          <p:cNvPr id="15" name="Rectangle 14"/>
          <p:cNvSpPr/>
          <p:nvPr/>
        </p:nvSpPr>
        <p:spPr>
          <a:xfrm>
            <a:off x="7315200" y="5285231"/>
            <a:ext cx="4297680" cy="13716"/>
          </a:xfrm>
          <a:prstGeom prst="rect">
            <a:avLst/>
          </a:prstGeom>
          <a:solidFill>
            <a:srgbClr val="D9DD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315200" y="5486400"/>
            <a:ext cx="4297680" cy="548640"/>
          </a:xfrm>
          <a:prstGeom prst="rect">
            <a:avLst/>
          </a:prstGeom>
          <a:noFill/>
        </p:spPr>
        <p:txBody>
          <a:bodyPr wrap="square" anchor="t" lIns="0" rIns="0" tIns="0" bIns="0">
            <a:spAutoFit/>
          </a:bodyPr>
          <a:lstStyle/>
          <a:p>
            <a:pPr algn="l">
              <a:lnSpc>
                <a:spcPct val="110000"/>
              </a:lnSpc>
              <a:spcAft>
                <a:spcPts val="0"/>
              </a:spcAft>
            </a:pPr>
            <a:r>
              <a:rPr sz="1000" b="0">
                <a:solidFill>
                  <a:srgbClr val="D8A39C"/>
                </a:solidFill>
                <a:latin typeface="Montserrat"/>
                <a:ea typeface="Montserrat"/>
                <a:cs typeface="Montserrat"/>
              </a:rPr>
              <a:t>■ </a:t>
            </a:r>
            <a:r>
              <a:rPr sz="1000" b="0">
                <a:solidFill>
                  <a:srgbClr val="75767A"/>
                </a:solidFill>
                <a:latin typeface="Montserrat"/>
                <a:ea typeface="Montserrat"/>
                <a:cs typeface="Montserrat"/>
              </a:rPr>
              <a:t>Lobo medio, rivestito di urotelio</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logo.png"/>
          <p:cNvPicPr>
            <a:picLocks noChangeAspect="1"/>
          </p:cNvPicPr>
          <p:nvPr/>
        </p:nvPicPr>
        <p:blipFill>
          <a:blip r:embed="rId2"/>
          <a:stretch>
            <a:fillRect/>
          </a:stretch>
        </p:blipFill>
        <p:spPr>
          <a:xfrm>
            <a:off x="548640" y="384048"/>
            <a:ext cx="1753035" cy="329184"/>
          </a:xfrm>
          <a:prstGeom prst="rect">
            <a:avLst/>
          </a:prstGeom>
        </p:spPr>
      </p:pic>
      <p:sp>
        <p:nvSpPr>
          <p:cNvPr id="3" name="TextBox 2"/>
          <p:cNvSpPr txBox="1"/>
          <p:nvPr/>
        </p:nvSpPr>
        <p:spPr>
          <a:xfrm>
            <a:off x="548640" y="914400"/>
            <a:ext cx="11094415" cy="274320"/>
          </a:xfrm>
          <a:prstGeom prst="rect">
            <a:avLst/>
          </a:prstGeom>
          <a:noFill/>
        </p:spPr>
        <p:txBody>
          <a:bodyPr wrap="square" anchor="t" lIns="0" rIns="0" tIns="0" bIns="0">
            <a:spAutoFit/>
          </a:bodyPr>
          <a:lstStyle/>
          <a:p>
            <a:pPr algn="l">
              <a:lnSpc>
                <a:spcPct val="110000"/>
              </a:lnSpc>
              <a:spcAft>
                <a:spcPts val="0"/>
              </a:spcAft>
            </a:pPr>
            <a:r>
              <a:rPr sz="1100" b="1" spc="200">
                <a:solidFill>
                  <a:srgbClr val="007A78"/>
                </a:solidFill>
                <a:latin typeface="Montserrat"/>
                <a:ea typeface="Montserrat"/>
                <a:cs typeface="Montserrat"/>
              </a:rPr>
              <a:t>INDIPENDENZA DALLE DIMENSIONI</a:t>
            </a:r>
          </a:p>
        </p:txBody>
      </p:sp>
      <p:sp>
        <p:nvSpPr>
          <p:cNvPr id="4" name="TextBox 3"/>
          <p:cNvSpPr txBox="1"/>
          <p:nvPr/>
        </p:nvSpPr>
        <p:spPr>
          <a:xfrm>
            <a:off x="548640" y="1188720"/>
            <a:ext cx="11094415" cy="640080"/>
          </a:xfrm>
          <a:prstGeom prst="rect">
            <a:avLst/>
          </a:prstGeom>
          <a:noFill/>
        </p:spPr>
        <p:txBody>
          <a:bodyPr wrap="square" anchor="t" lIns="0" rIns="0" tIns="0" bIns="0">
            <a:spAutoFit/>
          </a:bodyPr>
          <a:lstStyle/>
          <a:p>
            <a:pPr algn="l">
              <a:lnSpc>
                <a:spcPct val="110000"/>
              </a:lnSpc>
              <a:spcAft>
                <a:spcPts val="0"/>
              </a:spcAft>
            </a:pPr>
            <a:r>
              <a:rPr sz="2800" b="0">
                <a:solidFill>
                  <a:srgbClr val="3C3D40"/>
                </a:solidFill>
                <a:latin typeface="Montserrat"/>
                <a:ea typeface="Montserrat"/>
                <a:cs typeface="Montserrat"/>
              </a:rPr>
              <a:t>Metodo e ipotesi</a:t>
            </a:r>
          </a:p>
        </p:txBody>
      </p:sp>
      <p:sp>
        <p:nvSpPr>
          <p:cNvPr id="5" name="Rectangle 4"/>
          <p:cNvSpPr/>
          <p:nvPr/>
        </p:nvSpPr>
        <p:spPr>
          <a:xfrm>
            <a:off x="548640" y="6355080"/>
            <a:ext cx="11094415" cy="18288"/>
          </a:xfrm>
          <a:prstGeom prst="rect">
            <a:avLst/>
          </a:prstGeom>
          <a:solidFill>
            <a:srgbClr val="D9DD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6428232"/>
            <a:ext cx="8686800" cy="274320"/>
          </a:xfrm>
          <a:prstGeom prst="rect">
            <a:avLst/>
          </a:prstGeom>
          <a:noFill/>
        </p:spPr>
        <p:txBody>
          <a:bodyPr wrap="square" anchor="t" lIns="0" rIns="0" tIns="0" bIns="0">
            <a:spAutoFit/>
          </a:bodyPr>
          <a:lstStyle/>
          <a:p>
            <a:pPr algn="l">
              <a:lnSpc>
                <a:spcPct val="110000"/>
              </a:lnSpc>
              <a:spcAft>
                <a:spcPts val="0"/>
              </a:spcAft>
            </a:pPr>
            <a:r>
              <a:rPr sz="900" b="0">
                <a:solidFill>
                  <a:srgbClr val="75767A"/>
                </a:solidFill>
                <a:hlinkClick r:id="rId3"/>
                <a:latin typeface="Montserrat"/>
                <a:ea typeface="Montserrat"/>
                <a:cs typeface="Montserrat"/>
              </a:rPr>
              <a:t>https://holep.icua.es/3d/it/</a:t>
            </a:r>
            <a:r>
              <a:rPr sz="900" b="0">
                <a:solidFill>
                  <a:srgbClr val="75767A"/>
                </a:solidFill>
                <a:latin typeface="Montserrat"/>
                <a:ea typeface="Montserrat"/>
                <a:cs typeface="Montserrat"/>
              </a:rPr>
              <a:t>  ·  Dr. Fernando Gómez Sancha · ICUA</a:t>
            </a:r>
          </a:p>
        </p:txBody>
      </p:sp>
      <p:sp>
        <p:nvSpPr>
          <p:cNvPr id="7" name="TextBox 6"/>
          <p:cNvSpPr txBox="1"/>
          <p:nvPr/>
        </p:nvSpPr>
        <p:spPr>
          <a:xfrm>
            <a:off x="10728655" y="6428232"/>
            <a:ext cx="914400" cy="274320"/>
          </a:xfrm>
          <a:prstGeom prst="rect">
            <a:avLst/>
          </a:prstGeom>
          <a:noFill/>
        </p:spPr>
        <p:txBody>
          <a:bodyPr wrap="square" anchor="t" lIns="0" rIns="0" tIns="0" bIns="0">
            <a:spAutoFit/>
          </a:bodyPr>
          <a:lstStyle/>
          <a:p>
            <a:pPr algn="r">
              <a:lnSpc>
                <a:spcPct val="110000"/>
              </a:lnSpc>
              <a:spcAft>
                <a:spcPts val="0"/>
              </a:spcAft>
            </a:pPr>
            <a:r>
              <a:rPr sz="900" b="0">
                <a:solidFill>
                  <a:srgbClr val="75767A"/>
                </a:solidFill>
                <a:latin typeface="Montserrat"/>
                <a:ea typeface="Montserrat"/>
                <a:cs typeface="Montserrat"/>
              </a:rPr>
              <a:t>6 / 7</a:t>
            </a:r>
          </a:p>
        </p:txBody>
      </p:sp>
      <p:sp>
        <p:nvSpPr>
          <p:cNvPr id="8" name="TextBox 7"/>
          <p:cNvSpPr txBox="1"/>
          <p:nvPr/>
        </p:nvSpPr>
        <p:spPr>
          <a:xfrm>
            <a:off x="548640" y="1920240"/>
            <a:ext cx="5318607" cy="1371600"/>
          </a:xfrm>
          <a:prstGeom prst="rect">
            <a:avLst/>
          </a:prstGeom>
          <a:noFill/>
        </p:spPr>
        <p:txBody>
          <a:bodyPr wrap="square" anchor="t" lIns="0" rIns="0" tIns="0" bIns="0">
            <a:spAutoFit/>
          </a:bodyPr>
          <a:lstStyle/>
          <a:p>
            <a:pPr algn="l">
              <a:lnSpc>
                <a:spcPct val="110000"/>
              </a:lnSpc>
              <a:spcAft>
                <a:spcPts val="300"/>
              </a:spcAft>
            </a:pPr>
            <a:r>
              <a:rPr sz="1200" b="1">
                <a:solidFill>
                  <a:srgbClr val="007A78"/>
                </a:solidFill>
                <a:latin typeface="Montserrat"/>
                <a:ea typeface="Montserrat"/>
                <a:cs typeface="Montserrat"/>
              </a:rPr>
              <a:t>Zona periferica</a:t>
            </a:r>
          </a:p>
          <a:p>
            <a:pPr algn="l">
              <a:lnSpc>
                <a:spcPct val="115000"/>
              </a:lnSpc>
              <a:spcAft>
                <a:spcPts val="0"/>
              </a:spcAft>
            </a:pPr>
            <a:r>
              <a:rPr sz="1100" b="0">
                <a:solidFill>
                  <a:srgbClr val="3C3D40"/>
                </a:solidFill>
                <a:latin typeface="Montserrat"/>
                <a:ea typeface="Montserrat"/>
                <a:cs typeface="Montserrat"/>
              </a:rPr>
              <a:t>La zona periferica, la capsula chirurgica, non viene enucleata. Si assume che pesi circa 20 g in ogni prostata: l'adenoma è il volume totale meno 20 cc, e il piano di enucleazione è la superficie di questo adenoma. Per questo il confronto corretto è con l'adenoma asportato, non con il volume totale.</a:t>
            </a:r>
          </a:p>
        </p:txBody>
      </p:sp>
      <p:sp>
        <p:nvSpPr>
          <p:cNvPr id="9" name="TextBox 8"/>
          <p:cNvSpPr txBox="1"/>
          <p:nvPr/>
        </p:nvSpPr>
        <p:spPr>
          <a:xfrm>
            <a:off x="548640" y="3337560"/>
            <a:ext cx="5318607" cy="1371600"/>
          </a:xfrm>
          <a:prstGeom prst="rect">
            <a:avLst/>
          </a:prstGeom>
          <a:noFill/>
        </p:spPr>
        <p:txBody>
          <a:bodyPr wrap="square" anchor="t" lIns="0" rIns="0" tIns="0" bIns="0">
            <a:spAutoFit/>
          </a:bodyPr>
          <a:lstStyle/>
          <a:p>
            <a:pPr algn="l">
              <a:lnSpc>
                <a:spcPct val="110000"/>
              </a:lnSpc>
              <a:spcAft>
                <a:spcPts val="300"/>
              </a:spcAft>
            </a:pPr>
            <a:r>
              <a:rPr sz="1200" b="1">
                <a:solidFill>
                  <a:srgbClr val="007A78"/>
                </a:solidFill>
                <a:latin typeface="Montserrat"/>
                <a:ea typeface="Montserrat"/>
                <a:cs typeface="Montserrat"/>
              </a:rPr>
              <a:t>Volume</a:t>
            </a:r>
          </a:p>
          <a:p>
            <a:pPr algn="l">
              <a:lnSpc>
                <a:spcPct val="115000"/>
              </a:lnSpc>
              <a:spcAft>
                <a:spcPts val="0"/>
              </a:spcAft>
            </a:pPr>
            <a:r>
              <a:rPr sz="1100" b="0">
                <a:solidFill>
                  <a:srgbClr val="3C3D40"/>
                </a:solidFill>
                <a:latin typeface="Montserrat"/>
                <a:ea typeface="Montserrat"/>
                <a:cs typeface="Montserrat"/>
              </a:rPr>
              <a:t>Formula ecografica dell'ellissoide: V = d1 × d2 × d3 × 0,52. Per isolare l'effetto delle dimensioni si usa la prostata equivalente con i tre diametri uguali.</a:t>
            </a:r>
          </a:p>
        </p:txBody>
      </p:sp>
      <p:sp>
        <p:nvSpPr>
          <p:cNvPr id="10" name="TextBox 9"/>
          <p:cNvSpPr txBox="1"/>
          <p:nvPr/>
        </p:nvSpPr>
        <p:spPr>
          <a:xfrm>
            <a:off x="548640" y="4754880"/>
            <a:ext cx="5318607" cy="1371600"/>
          </a:xfrm>
          <a:prstGeom prst="rect">
            <a:avLst/>
          </a:prstGeom>
          <a:noFill/>
        </p:spPr>
        <p:txBody>
          <a:bodyPr wrap="square" anchor="t" lIns="0" rIns="0" tIns="0" bIns="0">
            <a:spAutoFit/>
          </a:bodyPr>
          <a:lstStyle/>
          <a:p>
            <a:pPr algn="l">
              <a:lnSpc>
                <a:spcPct val="110000"/>
              </a:lnSpc>
              <a:spcAft>
                <a:spcPts val="300"/>
              </a:spcAft>
            </a:pPr>
            <a:r>
              <a:rPr sz="1200" b="1">
                <a:solidFill>
                  <a:srgbClr val="007A78"/>
                </a:solidFill>
                <a:latin typeface="Montserrat"/>
                <a:ea typeface="Montserrat"/>
                <a:cs typeface="Montserrat"/>
              </a:rPr>
              <a:t>Piano di dissezione</a:t>
            </a:r>
          </a:p>
          <a:p>
            <a:pPr algn="l">
              <a:lnSpc>
                <a:spcPct val="115000"/>
              </a:lnSpc>
              <a:spcAft>
                <a:spcPts val="0"/>
              </a:spcAft>
            </a:pPr>
            <a:r>
              <a:rPr sz="1100" b="0">
                <a:solidFill>
                  <a:srgbClr val="3C3D40"/>
                </a:solidFill>
                <a:latin typeface="Montserrat"/>
                <a:ea typeface="Montserrat"/>
                <a:cs typeface="Montserrat"/>
              </a:rPr>
              <a:t>Approssimato dalla superficie dell'adenoma: S = π × d². Se la forma si mantiene, qualsiasi figura segue la stessa legge: la superficie cresce con d² e il volume con d³.</a:t>
            </a:r>
          </a:p>
        </p:txBody>
      </p:sp>
      <p:sp>
        <p:nvSpPr>
          <p:cNvPr id="11" name="TextBox 10"/>
          <p:cNvSpPr txBox="1"/>
          <p:nvPr/>
        </p:nvSpPr>
        <p:spPr>
          <a:xfrm>
            <a:off x="6324447" y="1920240"/>
            <a:ext cx="5318607" cy="1371600"/>
          </a:xfrm>
          <a:prstGeom prst="rect">
            <a:avLst/>
          </a:prstGeom>
          <a:noFill/>
        </p:spPr>
        <p:txBody>
          <a:bodyPr wrap="square" anchor="t" lIns="0" rIns="0" tIns="0" bIns="0">
            <a:spAutoFit/>
          </a:bodyPr>
          <a:lstStyle/>
          <a:p>
            <a:pPr algn="l">
              <a:lnSpc>
                <a:spcPct val="110000"/>
              </a:lnSpc>
              <a:spcAft>
                <a:spcPts val="300"/>
              </a:spcAft>
            </a:pPr>
            <a:r>
              <a:rPr sz="1200" b="1">
                <a:solidFill>
                  <a:srgbClr val="007A78"/>
                </a:solidFill>
                <a:latin typeface="Montserrat"/>
                <a:ea typeface="Montserrat"/>
                <a:cs typeface="Montserrat"/>
              </a:rPr>
              <a:t>Limiti del modello</a:t>
            </a:r>
          </a:p>
          <a:p>
            <a:pPr algn="l">
              <a:lnSpc>
                <a:spcPct val="115000"/>
              </a:lnSpc>
              <a:spcAft>
                <a:spcPts val="0"/>
              </a:spcAft>
            </a:pPr>
            <a:r>
              <a:rPr sz="1100" b="0">
                <a:solidFill>
                  <a:srgbClr val="3C3D40"/>
                </a:solidFill>
                <a:latin typeface="Montserrat"/>
                <a:ea typeface="Montserrat"/>
                <a:cs typeface="Montserrat"/>
              </a:rPr>
              <a:t>Le prostate grandi sono spesso allungate e asimmetriche: questo cambia i valori assoluti ma non la legge di crescita. La morcellazione invece aumenta con il volume; questa pagina riguarda solo l'enucleazione.</a:t>
            </a:r>
          </a:p>
        </p:txBody>
      </p:sp>
      <p:sp>
        <p:nvSpPr>
          <p:cNvPr id="12" name="TextBox 11"/>
          <p:cNvSpPr txBox="1"/>
          <p:nvPr/>
        </p:nvSpPr>
        <p:spPr>
          <a:xfrm>
            <a:off x="6324447" y="3337560"/>
            <a:ext cx="5318607" cy="1371600"/>
          </a:xfrm>
          <a:prstGeom prst="rect">
            <a:avLst/>
          </a:prstGeom>
          <a:noFill/>
        </p:spPr>
        <p:txBody>
          <a:bodyPr wrap="square" anchor="t" lIns="0" rIns="0" tIns="0" bIns="0">
            <a:spAutoFit/>
          </a:bodyPr>
          <a:lstStyle/>
          <a:p>
            <a:pPr algn="l">
              <a:lnSpc>
                <a:spcPct val="110000"/>
              </a:lnSpc>
              <a:spcAft>
                <a:spcPts val="300"/>
              </a:spcAft>
            </a:pPr>
            <a:r>
              <a:rPr sz="1200" b="1">
                <a:solidFill>
                  <a:srgbClr val="007A78"/>
                </a:solidFill>
                <a:latin typeface="Montserrat"/>
                <a:ea typeface="Montserrat"/>
                <a:cs typeface="Montserrat"/>
              </a:rPr>
              <a:t>Lobo medio</a:t>
            </a:r>
          </a:p>
          <a:p>
            <a:pPr algn="l">
              <a:lnSpc>
                <a:spcPct val="115000"/>
              </a:lnSpc>
              <a:spcAft>
                <a:spcPts val="0"/>
              </a:spcAft>
            </a:pPr>
            <a:r>
              <a:rPr sz="1100" b="0">
                <a:solidFill>
                  <a:srgbClr val="3C3D40"/>
                </a:solidFill>
                <a:latin typeface="Montserrat"/>
                <a:ea typeface="Montserrat"/>
                <a:cs typeface="Montserrat"/>
              </a:rPr>
              <a:t>Una sfera che emerge dal collo vescicale su una base di 1,2 cm di raggio. È una semplificazione: in alcune ghiandole il peduncolo si allarga con le dimensioni. Un grande lobo medio può ostacolare la visione del collo o trovarsi vicino ai meati ureterali; il modello riguarda solo il piano di dissezione.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logo.png"/>
          <p:cNvPicPr>
            <a:picLocks noChangeAspect="1"/>
          </p:cNvPicPr>
          <p:nvPr/>
        </p:nvPicPr>
        <p:blipFill>
          <a:blip r:embed="rId2"/>
          <a:stretch>
            <a:fillRect/>
          </a:stretch>
        </p:blipFill>
        <p:spPr>
          <a:xfrm>
            <a:off x="548640" y="384048"/>
            <a:ext cx="1753035" cy="329184"/>
          </a:xfrm>
          <a:prstGeom prst="rect">
            <a:avLst/>
          </a:prstGeom>
        </p:spPr>
      </p:pic>
      <p:sp>
        <p:nvSpPr>
          <p:cNvPr id="3" name="TextBox 2"/>
          <p:cNvSpPr txBox="1"/>
          <p:nvPr/>
        </p:nvSpPr>
        <p:spPr>
          <a:xfrm>
            <a:off x="548640" y="914400"/>
            <a:ext cx="11094415" cy="274320"/>
          </a:xfrm>
          <a:prstGeom prst="rect">
            <a:avLst/>
          </a:prstGeom>
          <a:noFill/>
        </p:spPr>
        <p:txBody>
          <a:bodyPr wrap="square" anchor="t" lIns="0" rIns="0" tIns="0" bIns="0">
            <a:spAutoFit/>
          </a:bodyPr>
          <a:lstStyle/>
          <a:p>
            <a:pPr algn="l">
              <a:lnSpc>
                <a:spcPct val="110000"/>
              </a:lnSpc>
              <a:spcAft>
                <a:spcPts val="0"/>
              </a:spcAft>
            </a:pPr>
            <a:r>
              <a:rPr sz="1100" b="1" spc="200">
                <a:solidFill>
                  <a:srgbClr val="007A78"/>
                </a:solidFill>
                <a:latin typeface="Montserrat"/>
                <a:ea typeface="Montserrat"/>
                <a:cs typeface="Montserrat"/>
              </a:rPr>
              <a:t>PER SAPERNE DI PIÙ</a:t>
            </a:r>
          </a:p>
        </p:txBody>
      </p:sp>
      <p:sp>
        <p:nvSpPr>
          <p:cNvPr id="4" name="TextBox 3"/>
          <p:cNvSpPr txBox="1"/>
          <p:nvPr/>
        </p:nvSpPr>
        <p:spPr>
          <a:xfrm>
            <a:off x="548640" y="1188720"/>
            <a:ext cx="11094415" cy="640080"/>
          </a:xfrm>
          <a:prstGeom prst="rect">
            <a:avLst/>
          </a:prstGeom>
          <a:noFill/>
        </p:spPr>
        <p:txBody>
          <a:bodyPr wrap="square" anchor="t" lIns="0" rIns="0" tIns="0" bIns="0">
            <a:spAutoFit/>
          </a:bodyPr>
          <a:lstStyle/>
          <a:p>
            <a:pPr algn="l">
              <a:lnSpc>
                <a:spcPct val="110000"/>
              </a:lnSpc>
              <a:spcAft>
                <a:spcPts val="0"/>
              </a:spcAft>
            </a:pPr>
            <a:r>
              <a:rPr sz="2800" b="0">
                <a:solidFill>
                  <a:srgbClr val="3C3D40"/>
                </a:solidFill>
                <a:latin typeface="Montserrat"/>
                <a:ea typeface="Montserrat"/>
                <a:cs typeface="Montserrat"/>
              </a:rPr>
              <a:t>Video e guide sull'HoLEP</a:t>
            </a:r>
          </a:p>
        </p:txBody>
      </p:sp>
      <p:sp>
        <p:nvSpPr>
          <p:cNvPr id="5" name="Rectangle 4"/>
          <p:cNvSpPr/>
          <p:nvPr/>
        </p:nvSpPr>
        <p:spPr>
          <a:xfrm>
            <a:off x="548640" y="6355080"/>
            <a:ext cx="11094415" cy="18288"/>
          </a:xfrm>
          <a:prstGeom prst="rect">
            <a:avLst/>
          </a:prstGeom>
          <a:solidFill>
            <a:srgbClr val="D9DDD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6428232"/>
            <a:ext cx="8686800" cy="274320"/>
          </a:xfrm>
          <a:prstGeom prst="rect">
            <a:avLst/>
          </a:prstGeom>
          <a:noFill/>
        </p:spPr>
        <p:txBody>
          <a:bodyPr wrap="square" anchor="t" lIns="0" rIns="0" tIns="0" bIns="0">
            <a:spAutoFit/>
          </a:bodyPr>
          <a:lstStyle/>
          <a:p>
            <a:pPr algn="l">
              <a:lnSpc>
                <a:spcPct val="110000"/>
              </a:lnSpc>
              <a:spcAft>
                <a:spcPts val="0"/>
              </a:spcAft>
            </a:pPr>
            <a:r>
              <a:rPr sz="900" b="0">
                <a:solidFill>
                  <a:srgbClr val="75767A"/>
                </a:solidFill>
                <a:hlinkClick r:id="rId3"/>
                <a:latin typeface="Montserrat"/>
                <a:ea typeface="Montserrat"/>
                <a:cs typeface="Montserrat"/>
              </a:rPr>
              <a:t>https://holep.icua.es/3d/it/</a:t>
            </a:r>
            <a:r>
              <a:rPr sz="900" b="0">
                <a:solidFill>
                  <a:srgbClr val="75767A"/>
                </a:solidFill>
                <a:latin typeface="Montserrat"/>
                <a:ea typeface="Montserrat"/>
                <a:cs typeface="Montserrat"/>
              </a:rPr>
              <a:t>  ·  Dr. Fernando Gómez Sancha · ICUA</a:t>
            </a:r>
          </a:p>
        </p:txBody>
      </p:sp>
      <p:sp>
        <p:nvSpPr>
          <p:cNvPr id="7" name="TextBox 6"/>
          <p:cNvSpPr txBox="1"/>
          <p:nvPr/>
        </p:nvSpPr>
        <p:spPr>
          <a:xfrm>
            <a:off x="10728655" y="6428232"/>
            <a:ext cx="914400" cy="274320"/>
          </a:xfrm>
          <a:prstGeom prst="rect">
            <a:avLst/>
          </a:prstGeom>
          <a:noFill/>
        </p:spPr>
        <p:txBody>
          <a:bodyPr wrap="square" anchor="t" lIns="0" rIns="0" tIns="0" bIns="0">
            <a:spAutoFit/>
          </a:bodyPr>
          <a:lstStyle/>
          <a:p>
            <a:pPr algn="r">
              <a:lnSpc>
                <a:spcPct val="110000"/>
              </a:lnSpc>
              <a:spcAft>
                <a:spcPts val="0"/>
              </a:spcAft>
            </a:pPr>
            <a:r>
              <a:rPr sz="900" b="0">
                <a:solidFill>
                  <a:srgbClr val="75767A"/>
                </a:solidFill>
                <a:latin typeface="Montserrat"/>
                <a:ea typeface="Montserrat"/>
                <a:cs typeface="Montserrat"/>
              </a:rPr>
              <a:t>7 / 7</a:t>
            </a:r>
          </a:p>
        </p:txBody>
      </p:sp>
      <p:sp>
        <p:nvSpPr>
          <p:cNvPr id="8" name="TextBox 7"/>
          <p:cNvSpPr txBox="1"/>
          <p:nvPr/>
        </p:nvSpPr>
        <p:spPr>
          <a:xfrm>
            <a:off x="548640" y="1828800"/>
            <a:ext cx="11094415" cy="365760"/>
          </a:xfrm>
          <a:prstGeom prst="rect">
            <a:avLst/>
          </a:prstGeom>
          <a:noFill/>
        </p:spPr>
        <p:txBody>
          <a:bodyPr wrap="square" anchor="t" lIns="0" rIns="0" tIns="0" bIns="0">
            <a:spAutoFit/>
          </a:bodyPr>
          <a:lstStyle/>
          <a:p>
            <a:pPr algn="l">
              <a:lnSpc>
                <a:spcPct val="110000"/>
              </a:lnSpc>
              <a:spcAft>
                <a:spcPts val="0"/>
              </a:spcAft>
            </a:pPr>
            <a:r>
              <a:rPr sz="1300" b="0">
                <a:solidFill>
                  <a:srgbClr val="75767A"/>
                </a:solidFill>
                <a:latin typeface="Montserrat"/>
                <a:ea typeface="Montserrat"/>
                <a:cs typeface="Montserrat"/>
              </a:rPr>
              <a:t>Materiale ICUA per pazienti e urologi.</a:t>
            </a:r>
          </a:p>
        </p:txBody>
      </p:sp>
      <p:sp>
        <p:nvSpPr>
          <p:cNvPr id="9" name="Rectangle 8"/>
          <p:cNvSpPr/>
          <p:nvPr/>
        </p:nvSpPr>
        <p:spPr>
          <a:xfrm>
            <a:off x="548640" y="2423160"/>
            <a:ext cx="3515258" cy="45720"/>
          </a:xfrm>
          <a:prstGeom prst="rect">
            <a:avLst/>
          </a:prstGeom>
          <a:solidFill>
            <a:srgbClr val="00A8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48640" y="2468880"/>
            <a:ext cx="3515258" cy="1600200"/>
          </a:xfrm>
          <a:prstGeom prst="rect">
            <a:avLst/>
          </a:prstGeom>
          <a:solidFill>
            <a:srgbClr val="F2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731520" y="2606040"/>
            <a:ext cx="3149498" cy="1371600"/>
          </a:xfrm>
          <a:prstGeom prst="rect">
            <a:avLst/>
          </a:prstGeom>
          <a:noFill/>
        </p:spPr>
        <p:txBody>
          <a:bodyPr wrap="square" anchor="t" lIns="0" rIns="0" tIns="0" bIns="0">
            <a:spAutoFit/>
          </a:bodyPr>
          <a:lstStyle/>
          <a:p>
            <a:pPr algn="l">
              <a:lnSpc>
                <a:spcPct val="110000"/>
              </a:lnSpc>
              <a:spcAft>
                <a:spcPts val="600"/>
              </a:spcAft>
            </a:pPr>
            <a:r>
              <a:rPr sz="1500" b="1">
                <a:solidFill>
                  <a:srgbClr val="3C3D40"/>
                </a:solidFill>
                <a:latin typeface="Montserrat"/>
                <a:ea typeface="Montserrat"/>
                <a:cs typeface="Montserrat"/>
              </a:rPr>
              <a:t>Guida per i pazienti</a:t>
            </a:r>
          </a:p>
          <a:p>
            <a:pPr algn="l">
              <a:lnSpc>
                <a:spcPct val="110000"/>
              </a:lnSpc>
              <a:spcAft>
                <a:spcPts val="800"/>
              </a:spcAft>
            </a:pPr>
            <a:r>
              <a:rPr sz="1100" b="0">
                <a:solidFill>
                  <a:srgbClr val="75767A"/>
                </a:solidFill>
                <a:latin typeface="Montserrat"/>
                <a:ea typeface="Montserrat"/>
                <a:cs typeface="Montserrat"/>
              </a:rPr>
              <a:t>Guide scaricabili sull'HoLEP e sul decorso postoperatorio.</a:t>
            </a:r>
          </a:p>
          <a:p>
            <a:pPr algn="l">
              <a:lnSpc>
                <a:spcPct val="110000"/>
              </a:lnSpc>
              <a:spcAft>
                <a:spcPts val="0"/>
              </a:spcAft>
            </a:pPr>
            <a:r>
              <a:rPr sz="1000" b="1">
                <a:solidFill>
                  <a:srgbClr val="007A78"/>
                </a:solidFill>
                <a:hlinkClick r:id="rId4"/>
                <a:latin typeface="Montserrat"/>
                <a:ea typeface="Montserrat"/>
                <a:cs typeface="Montserrat"/>
              </a:rPr>
              <a:t>holep.icua.es/it.html</a:t>
            </a:r>
          </a:p>
        </p:txBody>
      </p:sp>
      <p:sp>
        <p:nvSpPr>
          <p:cNvPr id="12" name="Rectangle 11"/>
          <p:cNvSpPr/>
          <p:nvPr/>
        </p:nvSpPr>
        <p:spPr>
          <a:xfrm>
            <a:off x="4338218" y="2423160"/>
            <a:ext cx="3515258" cy="45720"/>
          </a:xfrm>
          <a:prstGeom prst="rect">
            <a:avLst/>
          </a:prstGeom>
          <a:solidFill>
            <a:srgbClr val="00A8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4338218" y="2468880"/>
            <a:ext cx="3515258" cy="1600200"/>
          </a:xfrm>
          <a:prstGeom prst="rect">
            <a:avLst/>
          </a:prstGeom>
          <a:solidFill>
            <a:srgbClr val="F2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521098" y="2606040"/>
            <a:ext cx="3149498" cy="1371600"/>
          </a:xfrm>
          <a:prstGeom prst="rect">
            <a:avLst/>
          </a:prstGeom>
          <a:noFill/>
        </p:spPr>
        <p:txBody>
          <a:bodyPr wrap="square" anchor="t" lIns="0" rIns="0" tIns="0" bIns="0">
            <a:spAutoFit/>
          </a:bodyPr>
          <a:lstStyle/>
          <a:p>
            <a:pPr algn="l">
              <a:lnSpc>
                <a:spcPct val="110000"/>
              </a:lnSpc>
              <a:spcAft>
                <a:spcPts val="600"/>
              </a:spcAft>
            </a:pPr>
            <a:r>
              <a:rPr sz="1500" b="1">
                <a:solidFill>
                  <a:srgbClr val="3C3D40"/>
                </a:solidFill>
                <a:latin typeface="Montserrat"/>
                <a:ea typeface="Montserrat"/>
                <a:cs typeface="Montserrat"/>
              </a:rPr>
              <a:t>Video per i pazienti</a:t>
            </a:r>
          </a:p>
          <a:p>
            <a:pPr algn="l">
              <a:lnSpc>
                <a:spcPct val="110000"/>
              </a:lnSpc>
              <a:spcAft>
                <a:spcPts val="800"/>
              </a:spcAft>
            </a:pPr>
            <a:r>
              <a:rPr sz="1100" b="0">
                <a:solidFill>
                  <a:srgbClr val="75767A"/>
                </a:solidFill>
                <a:latin typeface="Montserrat"/>
                <a:ea typeface="Montserrat"/>
                <a:cs typeface="Montserrat"/>
              </a:rPr>
              <a:t>Brevi spiegazioni sull'intervento e sul recupero.</a:t>
            </a:r>
          </a:p>
          <a:p>
            <a:pPr algn="l">
              <a:lnSpc>
                <a:spcPct val="110000"/>
              </a:lnSpc>
              <a:spcAft>
                <a:spcPts val="0"/>
              </a:spcAft>
            </a:pPr>
            <a:r>
              <a:rPr sz="1000" b="1">
                <a:solidFill>
                  <a:srgbClr val="007A78"/>
                </a:solidFill>
                <a:hlinkClick r:id="rId5"/>
                <a:latin typeface="Montserrat"/>
                <a:ea typeface="Montserrat"/>
                <a:cs typeface="Montserrat"/>
              </a:rPr>
              <a:t>holep.icua.es/videos/it/</a:t>
            </a:r>
          </a:p>
        </p:txBody>
      </p:sp>
      <p:sp>
        <p:nvSpPr>
          <p:cNvPr id="15" name="Rectangle 14"/>
          <p:cNvSpPr/>
          <p:nvPr/>
        </p:nvSpPr>
        <p:spPr>
          <a:xfrm>
            <a:off x="8127796" y="2423160"/>
            <a:ext cx="3515258" cy="45720"/>
          </a:xfrm>
          <a:prstGeom prst="rect">
            <a:avLst/>
          </a:prstGeom>
          <a:solidFill>
            <a:srgbClr val="00A8A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8127796" y="2468880"/>
            <a:ext cx="3515258" cy="1600200"/>
          </a:xfrm>
          <a:prstGeom prst="rect">
            <a:avLst/>
          </a:prstGeom>
          <a:solidFill>
            <a:srgbClr val="F2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310676" y="2606040"/>
            <a:ext cx="3149498" cy="1371600"/>
          </a:xfrm>
          <a:prstGeom prst="rect">
            <a:avLst/>
          </a:prstGeom>
          <a:noFill/>
        </p:spPr>
        <p:txBody>
          <a:bodyPr wrap="square" anchor="t" lIns="0" rIns="0" tIns="0" bIns="0">
            <a:spAutoFit/>
          </a:bodyPr>
          <a:lstStyle/>
          <a:p>
            <a:pPr algn="l">
              <a:lnSpc>
                <a:spcPct val="110000"/>
              </a:lnSpc>
              <a:spcAft>
                <a:spcPts val="600"/>
              </a:spcAft>
            </a:pPr>
            <a:r>
              <a:rPr sz="1500" b="1">
                <a:solidFill>
                  <a:srgbClr val="3C3D40"/>
                </a:solidFill>
                <a:latin typeface="Montserrat"/>
                <a:ea typeface="Montserrat"/>
                <a:cs typeface="Montserrat"/>
              </a:rPr>
              <a:t>Videoteca En bloc HoLEP</a:t>
            </a:r>
          </a:p>
          <a:p>
            <a:pPr algn="l">
              <a:lnSpc>
                <a:spcPct val="110000"/>
              </a:lnSpc>
              <a:spcAft>
                <a:spcPts val="800"/>
              </a:spcAft>
            </a:pPr>
            <a:r>
              <a:rPr sz="1100" b="0">
                <a:solidFill>
                  <a:srgbClr val="75767A"/>
                </a:solidFill>
                <a:latin typeface="Montserrat"/>
                <a:ea typeface="Montserrat"/>
                <a:cs typeface="Montserrat"/>
              </a:rPr>
              <a:t>Video chirurgici di HoLEP en bloc, per urologi.</a:t>
            </a:r>
          </a:p>
          <a:p>
            <a:pPr algn="l">
              <a:lnSpc>
                <a:spcPct val="110000"/>
              </a:lnSpc>
              <a:spcAft>
                <a:spcPts val="0"/>
              </a:spcAft>
            </a:pPr>
            <a:r>
              <a:rPr sz="1000" b="1">
                <a:solidFill>
                  <a:srgbClr val="007A78"/>
                </a:solidFill>
                <a:hlinkClick r:id="rId6"/>
                <a:latin typeface="Montserrat"/>
                <a:ea typeface="Montserrat"/>
                <a:cs typeface="Montserrat"/>
              </a:rPr>
              <a:t>holep.icua.es/videoteca/</a:t>
            </a:r>
          </a:p>
        </p:txBody>
      </p:sp>
      <p:sp>
        <p:nvSpPr>
          <p:cNvPr id="18" name="Rectangle 17"/>
          <p:cNvSpPr/>
          <p:nvPr/>
        </p:nvSpPr>
        <p:spPr>
          <a:xfrm>
            <a:off x="548640" y="4434840"/>
            <a:ext cx="11094415" cy="1097280"/>
          </a:xfrm>
          <a:prstGeom prst="rect">
            <a:avLst/>
          </a:prstGeom>
          <a:solidFill>
            <a:srgbClr val="F2F5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777240" y="4572000"/>
            <a:ext cx="10637215" cy="914400"/>
          </a:xfrm>
          <a:prstGeom prst="rect">
            <a:avLst/>
          </a:prstGeom>
          <a:noFill/>
        </p:spPr>
        <p:txBody>
          <a:bodyPr wrap="square" anchor="ctr" lIns="0" rIns="0" tIns="0" bIns="0">
            <a:spAutoFit/>
          </a:bodyPr>
          <a:lstStyle/>
          <a:p>
            <a:pPr algn="l">
              <a:lnSpc>
                <a:spcPct val="110000"/>
              </a:lnSpc>
              <a:spcAft>
                <a:spcPts val="600"/>
              </a:spcAft>
            </a:pPr>
            <a:r>
              <a:rPr sz="1300" b="1">
                <a:solidFill>
                  <a:srgbClr val="3C3D40"/>
                </a:solidFill>
                <a:latin typeface="Montserrat"/>
                <a:ea typeface="Montserrat"/>
                <a:cs typeface="Montserrat"/>
              </a:rPr>
              <a:t>Materiale educativo basato su un modello geometrico. Non sostituisce la visita con il Suo urologo.</a:t>
            </a:r>
          </a:p>
          <a:p>
            <a:pPr algn="l">
              <a:lnSpc>
                <a:spcPct val="110000"/>
              </a:lnSpc>
              <a:spcAft>
                <a:spcPts val="0"/>
              </a:spcAft>
            </a:pPr>
            <a:r>
              <a:rPr sz="1100" b="0">
                <a:solidFill>
                  <a:srgbClr val="75767A"/>
                </a:solidFill>
                <a:latin typeface="Montserrat"/>
                <a:ea typeface="Montserrat"/>
                <a:cs typeface="Montserrat"/>
              </a:rPr>
              <a:t>Gratuite per uso didattico e divulgativo, citando la fonte: ICUA · holep.icua.es/3d</a:t>
            </a:r>
          </a:p>
        </p:txBody>
      </p:sp>
      <p:sp>
        <p:nvSpPr>
          <p:cNvPr id="20" name="TextBox 19"/>
          <p:cNvSpPr txBox="1"/>
          <p:nvPr/>
        </p:nvSpPr>
        <p:spPr>
          <a:xfrm>
            <a:off x="548640" y="5715000"/>
            <a:ext cx="11094415" cy="365760"/>
          </a:xfrm>
          <a:prstGeom prst="rect">
            <a:avLst/>
          </a:prstGeom>
          <a:noFill/>
        </p:spPr>
        <p:txBody>
          <a:bodyPr wrap="square" anchor="t" lIns="0" rIns="0" tIns="0" bIns="0">
            <a:spAutoFit/>
          </a:bodyPr>
          <a:lstStyle/>
          <a:p>
            <a:pPr algn="l">
              <a:lnSpc>
                <a:spcPct val="110000"/>
              </a:lnSpc>
              <a:spcAft>
                <a:spcPts val="0"/>
              </a:spcAft>
            </a:pPr>
            <a:r>
              <a:rPr sz="1400" b="1">
                <a:solidFill>
                  <a:srgbClr val="007A78"/>
                </a:solidFill>
                <a:hlinkClick r:id="rId3"/>
                <a:latin typeface="Montserrat"/>
                <a:ea typeface="Montserrat"/>
                <a:cs typeface="Montserrat"/>
              </a:rPr>
              <a:t>https://holep.icua.es/3d/it/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7A78"/>
      </a:hlink>
      <a:folHlink>
        <a:srgbClr val="007A7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HoLEP: dimensioni della prostata e piano di enucleazione</dc:title>
  <dc:subject/>
  <dc:creator>Dr. Fernando Gómez Sancha · ICUA</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dc:language>it</dc:language>
</cp:coreProperties>
</file>