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pt/" TargetMode="External"/><Relationship Id="rId4" Type="http://schemas.openxmlformats.org/officeDocument/2006/relationships/hyperlink" Target="https://holep.icua.es/pt.html" TargetMode="External"/><Relationship Id="rId5" Type="http://schemas.openxmlformats.org/officeDocument/2006/relationships/hyperlink" Target="https://holep.icua.es/videos/pt/" TargetMode="External"/><Relationship Id="rId6" Type="http://schemas.openxmlformats.org/officeDocument/2006/relationships/hyperlink" Target="https://holep.icua.es/biblioteca-p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2678249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417320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INDEPENDÊNCIA DO TAMANHO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83080"/>
            <a:ext cx="1106424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30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O volume cresce ao cubo.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O plano de enucleação, apenas ao quadrado.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Na HoLEP, a enucleação faz-se na superfície que separa o adenoma da cápsula cirúrgica. Essa superfície cresce muito mais devagar do que o volume, e por isso uma próstata de 500 cc pode ser enucleada com o mesmo endoscópio que uma de 30 cc.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257800"/>
            <a:ext cx="12191695" cy="160020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486400"/>
            <a:ext cx="7772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Dr. Fernando Gómez Sancha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Instituto de Cirugía Urológica Avanzada · ICUA · Madrid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5486400"/>
            <a:ext cx="37947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</a:p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Gratuitos para uso pedagógico e de divulgação, citando a fonte: ICUA · holep.icua.es/3d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DE 30 A 500 CC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À escala real, em 3D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2 / 7</a:t>
            </a:r>
          </a:p>
        </p:txBody>
      </p:sp>
      <p:pic>
        <p:nvPicPr>
          <p:cNvPr id="8" name="Picture 7" descr="pt-siz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6949440" cy="39090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943600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>
                <a:solidFill>
                  <a:srgbClr val="00A8A6"/>
                </a:solidFill>
                <a:latin typeface="Montserrat"/>
                <a:ea typeface="Montserrat"/>
                <a:cs typeface="Montserrat"/>
              </a:rPr>
              <a:t>■ </a:t>
            </a:r>
            <a:r>
              <a:rPr sz="10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Plano adenoma-cápsula     </a:t>
            </a:r>
            <a:r>
              <a:rPr sz="1000" b="0">
                <a:solidFill>
                  <a:srgbClr val="B7C0C7"/>
                </a:solidFill>
                <a:latin typeface="Montserrat"/>
                <a:ea typeface="Montserrat"/>
                <a:cs typeface="Montserrat"/>
              </a:rPr>
              <a:t>■ </a:t>
            </a:r>
            <a:r>
              <a:rPr sz="10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Zona periférica, ≈ 20 g, não é removida     </a:t>
            </a:r>
            <a:r>
              <a:rPr sz="1000" b="0">
                <a:solidFill>
                  <a:srgbClr val="7D8893"/>
                </a:solidFill>
                <a:latin typeface="Montserrat"/>
                <a:ea typeface="Montserrat"/>
                <a:cs typeface="Montserrat"/>
              </a:rPr>
              <a:t>■ </a:t>
            </a:r>
            <a:r>
              <a:rPr sz="10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Camisa 26 Fr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05740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×48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262432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Adenoma enucleado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41080" y="3136391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338328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×13,2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95020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Plano adenoma-cápsula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41080" y="4462272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41080" y="470916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×2,6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527608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Diâmetro e comprimento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41080" y="5788152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INDEPENDÊNCIA DO TAMANHO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Como cresce cada grandeza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3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Multiplicador em relação a uma próstata de 30 cc, que tem apenas cerca de 10 cc de adenoma. O adenoma removido dispara; a superfície do plano sobe suavemente; o diâmetro quase não muda.</a:t>
            </a:r>
          </a:p>
        </p:txBody>
      </p:sp>
      <p:pic>
        <p:nvPicPr>
          <p:cNvPr id="9" name="Picture 8" descr="pt-cur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727" y="2468880"/>
            <a:ext cx="6746240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INDEPENDÊNCIA DO TAMANHO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Superfície de dissecção por cc de adenoma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4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Quanto maior a próstata, menos superfície é preciso dissecar por cada cc de adenoma enucleado. Uma glândula de 500 cc requer cerca de um quarto da superfície de dissecção por cc necessária numa de 30 cc.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743200"/>
          <a:ext cx="1109441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069"/>
                <a:gridCol w="1849069"/>
                <a:gridCol w="1849069"/>
                <a:gridCol w="1849069"/>
                <a:gridCol w="1849069"/>
                <a:gridCol w="184907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Volume total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Adenoma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Superfície do plano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Superfície por cc de adenoma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Adenoma ×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75767A"/>
                          </a:solidFill>
                          <a:latin typeface="Montserrat"/>
                          <a:ea typeface="Montserrat"/>
                          <a:cs typeface="Montserrat"/>
                        </a:rPr>
                        <a:t>Plano ×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30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23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2,26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×1,0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×1,0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60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74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1,24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×6,0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×3,3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150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130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125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0,96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×13,0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×5,5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214 cc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194 cc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163 cm²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0,84 cm²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×19,4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×7,2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300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280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208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0,74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×28,0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×9,2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500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480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298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0,62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3C3D40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×48,0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007A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×13,2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LOBO MÉDIO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Volume total e lobo médio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5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Escolha o volume dos lobos laterais e o do lobo médio. O lobo médio cresce em direção à luz vesical, recoberto por urotélio, e só acrescenta ao plano de dissecção a sua base no colo vesical. Por isso, com o mesmo volume total, uma próstata com lobo médio grande tem menos superfície a dissecar do que uma sem ele.</a:t>
            </a:r>
          </a:p>
        </p:txBody>
      </p:sp>
      <p:pic>
        <p:nvPicPr>
          <p:cNvPr id="9" name="Picture 8" descr="pt-m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788920"/>
            <a:ext cx="6309360" cy="3549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0" y="2880360"/>
            <a:ext cx="42976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+4,5 cm²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3447288"/>
            <a:ext cx="4297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Base no colo: superfície acrescentada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3959352"/>
            <a:ext cx="429768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0" y="4206240"/>
            <a:ext cx="42976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163 → 144 cm²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4773168"/>
            <a:ext cx="4297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Superfície de dissecção · 214 cc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5285231"/>
            <a:ext cx="429768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0" y="5486400"/>
            <a:ext cx="4297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>
                <a:solidFill>
                  <a:srgbClr val="D8A39C"/>
                </a:solidFill>
                <a:latin typeface="Montserrat"/>
                <a:ea typeface="Montserrat"/>
                <a:cs typeface="Montserrat"/>
              </a:rPr>
              <a:t>■ </a:t>
            </a:r>
            <a:r>
              <a:rPr sz="10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Lobo médio, recoberto por urotélio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INDEPENDÊNCIA DO TAMANHO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Método e pressupostos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6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2024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Zona periférica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A zona periférica, a cápsula cirúrgica, não é enucleada. Assume-se que pesa cerca de 20 g em todas as próstatas: o adenoma é o volume total menos 20 cc, e o plano de enucleação é a superfície desse adenoma. Por isso, a comparação justa é com o adenoma removido, não com o volume total.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33756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Volume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Fórmula ecográfica do elipsoide: V = d1 × d2 × d3 × 0,52. Para isolar o efeito do tamanho, usa-se a próstata equivalente com os três diâmetros iguais.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75488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Plano de dissecção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Aproximado pela superfície do adenoma: S = π × d². Desde que a forma se mantenha, qualquer figura segue a mesma lei: a superfície acompanha d² e o volume, d³.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447" y="192024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Limites do modelo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Próstatas grandes costumam ser alongadas e assimétricas, o que altera os valores absolutos, mas não a lei de crescimento. A morcelação, sim, aumenta com o volume; esta página trata apenas da enucleação.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447" y="333756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Lobo médio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Uma esfera que emerge pelo colo vesical sobre uma base de 1,2 cm de raio. É uma simplificação: em algumas glândulas o pedículo alarga-se com o tamanho. Um lobo médio grande pode dificultar a visão do colo ou ficar próximo dos meatos ureterais; o modelo trata apenas do plano de dissecção.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spc="200">
                <a:solidFill>
                  <a:srgbClr val="007A78"/>
                </a:solidFill>
                <a:latin typeface="Montserrat"/>
                <a:ea typeface="Montserrat"/>
                <a:cs typeface="Montserrat"/>
              </a:rPr>
              <a:t>SAIBA MAIS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Vídeos e guias sobre a HoLEP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7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Material do ICUA para doentes e urologistas.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423160"/>
            <a:ext cx="3515258" cy="4572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Guia para doentes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Guias para descarregar sobre a HoLEP e o pós-operatório.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007A78"/>
                </a:solidFill>
                <a:hlinkClick r:id="rId4"/>
                <a:latin typeface="Montserrat"/>
                <a:ea typeface="Montserrat"/>
                <a:cs typeface="Montserrat"/>
              </a:rPr>
              <a:t>holep.icua.es/pt.html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38218" y="2423160"/>
            <a:ext cx="3515258" cy="4572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38218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Vídeos para doentes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Explicações breves sobre a cirurgia e a recuperação.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007A78"/>
                </a:solidFill>
                <a:hlinkClick r:id="rId5"/>
                <a:latin typeface="Montserrat"/>
                <a:ea typeface="Montserrat"/>
                <a:cs typeface="Montserrat"/>
              </a:rPr>
              <a:t>holep.icua.es/videos/pt/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7796" y="2423160"/>
            <a:ext cx="3515258" cy="4572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7796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0676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Videoteca En bloc HoLEP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Vídeos cirúrgicos de HoLEP en bloc, para urologistas.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>
                <a:solidFill>
                  <a:srgbClr val="007A78"/>
                </a:solidFill>
                <a:hlinkClick r:id="rId6"/>
                <a:latin typeface="Montserrat"/>
                <a:ea typeface="Montserrat"/>
                <a:cs typeface="Montserrat"/>
              </a:rPr>
              <a:t>holep.icua.es/biblioteca-pt/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4434840"/>
            <a:ext cx="11094415" cy="109728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572000"/>
            <a:ext cx="1063721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3C3D40"/>
                </a:solidFill>
                <a:latin typeface="Montserrat"/>
                <a:ea typeface="Montserrat"/>
                <a:cs typeface="Montserrat"/>
              </a:rPr>
              <a:t>Material educativo baseado num modelo geométrico. Não substitui a consulta com o seu urologista.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0">
                <a:solidFill>
                  <a:srgbClr val="75767A"/>
                </a:solidFill>
                <a:latin typeface="Montserrat"/>
                <a:ea typeface="Montserrat"/>
                <a:cs typeface="Montserrat"/>
              </a:rPr>
              <a:t>Gratuitos para uso pedagógico e de divulgação, citando a fonte: ICUA · holep.icua.es/3d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71500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>
                <a:solidFill>
                  <a:srgbClr val="007A78"/>
                </a:solidFill>
                <a:hlinkClick r:id="rId3"/>
                <a:latin typeface="Montserrat"/>
                <a:ea typeface="Montserrat"/>
                <a:cs typeface="Montserrat"/>
              </a:rPr>
              <a:t>https://holep.icua.es/3d/pt/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A78"/>
      </a:hlink>
      <a:folHlink>
        <a:srgbClr val="007A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HoLEP: tamanho da próstata e plano de enucleação</dc:title>
  <dc:subject/>
  <dc:creator>Dr. Fernando Gómez Sancha · ICUA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pt</dc:language>
</cp:coreProperties>
</file>