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olep.icua.es/3d/zh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olep.icua.es/3d/zh/" TargetMode="External"/><Relationship Id="rId4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olep.icua.es/3d/zh/" TargetMode="Externa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olep.icua.es/3d/zh/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olep.icua.es/3d/zh/" TargetMode="External"/><Relationship Id="rId4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olep.icua.es/3d/zh/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holep.icua.es/3d/zh/" TargetMode="External"/><Relationship Id="rId4" Type="http://schemas.openxmlformats.org/officeDocument/2006/relationships/hyperlink" Target="https://holep.icua.es/zh.html" TargetMode="External"/><Relationship Id="rId5" Type="http://schemas.openxmlformats.org/officeDocument/2006/relationships/hyperlink" Target="https://holep.icua.es/shipin-ku/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02920"/>
            <a:ext cx="2678249" cy="502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1417320"/>
            <a:ext cx="10515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1" lang="zh-CN">
                <a:solidFill>
                  <a:srgbClr val="007A78"/>
                </a:solidFill>
                <a:latin typeface="Montserrat"/>
                <a:ea typeface="Microsoft YaHei"/>
                <a:cs typeface="Montserrat"/>
              </a:rPr>
              <a:t>与体积无关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783080"/>
            <a:ext cx="11064240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200"/>
              </a:spcAft>
            </a:pPr>
            <a:r>
              <a:rPr sz="3000" b="0" lang="zh-CN">
                <a:solidFill>
                  <a:srgbClr val="3C3D40"/>
                </a:solidFill>
                <a:latin typeface="Montserrat"/>
                <a:ea typeface="Microsoft YaHei"/>
                <a:cs typeface="Montserrat"/>
              </a:rPr>
              <a:t>体积按立方增长。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1" lang="zh-CN">
                <a:solidFill>
                  <a:srgbClr val="007A78"/>
                </a:solidFill>
                <a:latin typeface="Montserrat"/>
                <a:ea typeface="Microsoft YaHei"/>
                <a:cs typeface="Montserrat"/>
              </a:rPr>
              <a:t>剜除平面只按平方增长。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02336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5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在 HoLEP 中，剜除在分隔腺瘤与外科包膜的界面上进行。这一界面的增长远慢于体积，因此 500 cc 的前列腺可以用与 30 cc 前列腺相同的内镜完成剜除。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5257800"/>
            <a:ext cx="12191695" cy="1600200"/>
          </a:xfrm>
          <a:prstGeom prst="rect">
            <a:avLst/>
          </a:prstGeom>
          <a:solidFill>
            <a:srgbClr val="00A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5486400"/>
            <a:ext cx="7772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800" b="1" lang="zh-CN">
                <a:solidFill>
                  <a:srgbClr val="FFFFFF"/>
                </a:solidFill>
                <a:latin typeface="Montserrat"/>
                <a:ea typeface="Microsoft YaHei"/>
                <a:cs typeface="Montserrat"/>
              </a:rPr>
              <a:t>Dr. Fernando Gómez Sancha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lang="zh-CN">
                <a:solidFill>
                  <a:srgbClr val="FFFFFF"/>
                </a:solidFill>
                <a:latin typeface="Montserrat"/>
                <a:ea typeface="Microsoft YaHei"/>
                <a:cs typeface="Montserrat"/>
              </a:rPr>
              <a:t>Instituto de Cirugía Urológica Avanzada · ICUA · Madrid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5486400"/>
            <a:ext cx="379476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  <a:spcAft>
                <a:spcPts val="400"/>
              </a:spcAft>
            </a:pPr>
            <a:r>
              <a:rPr sz="1400" b="1" lang="zh-CN">
                <a:solidFill>
                  <a:srgbClr val="FFFFFF"/>
                </a:solidFill>
                <a:hlinkClick r:id="rId3"/>
                <a:latin typeface="Montserrat"/>
                <a:ea typeface="Microsoft YaHei"/>
                <a:cs typeface="Montserrat"/>
              </a:rPr>
              <a:t>https://holep.icua.es/3d/zh/</a:t>
            </a:r>
          </a:p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000" b="0" lang="zh-CN">
                <a:solidFill>
                  <a:srgbClr val="FFFFFF"/>
                </a:solidFill>
                <a:latin typeface="Montserrat"/>
                <a:ea typeface="Microsoft YaHei"/>
                <a:cs typeface="Montserrat"/>
              </a:rPr>
              <a:t>可免费用于教学与科普，请注明出处：ICUA · holep.icua.es/3d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753035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914400"/>
            <a:ext cx="110944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lang="zh-CN">
                <a:solidFill>
                  <a:srgbClr val="007A78"/>
                </a:solidFill>
                <a:latin typeface="Montserrat"/>
                <a:ea typeface="Microsoft YaHei"/>
                <a:cs typeface="Montserrat"/>
              </a:rPr>
              <a:t>从 30 到 500 cc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9441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0" lang="zh-CN">
                <a:solidFill>
                  <a:srgbClr val="3C3D40"/>
                </a:solidFill>
                <a:latin typeface="Montserrat"/>
                <a:ea typeface="Microsoft YaHei"/>
                <a:cs typeface="Montserrat"/>
              </a:rPr>
              <a:t>真实比例的 3D 模型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4415" cy="18288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lang="zh-CN">
                <a:solidFill>
                  <a:srgbClr val="75767A"/>
                </a:solidFill>
                <a:hlinkClick r:id="rId3"/>
                <a:latin typeface="Montserrat"/>
                <a:ea typeface="Microsoft YaHei"/>
                <a:cs typeface="Montserrat"/>
              </a:rPr>
              <a:t>https://holep.icua.es/3d/zh/</a:t>
            </a:r>
            <a:r>
              <a:rPr sz="9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  ·  Dr. Fernando Gómez Sancha · ICUA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2823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9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2 / 7</a:t>
            </a:r>
          </a:p>
        </p:txBody>
      </p:sp>
      <p:pic>
        <p:nvPicPr>
          <p:cNvPr id="8" name="Picture 7" descr="zh-siz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920240"/>
            <a:ext cx="6949440" cy="39090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48640" y="5943600"/>
            <a:ext cx="69494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lang="zh-CN">
                <a:solidFill>
                  <a:srgbClr val="00A8A6"/>
                </a:solidFill>
                <a:latin typeface="Montserrat"/>
                <a:ea typeface="Microsoft YaHei"/>
                <a:cs typeface="Montserrat"/>
              </a:rPr>
              <a:t>■ </a:t>
            </a:r>
            <a:r>
              <a:rPr sz="10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腺瘤-包膜平面     </a:t>
            </a:r>
            <a:r>
              <a:rPr sz="1000" b="0" lang="zh-CN">
                <a:solidFill>
                  <a:srgbClr val="B7C0C7"/>
                </a:solidFill>
                <a:latin typeface="Montserrat"/>
                <a:ea typeface="Microsoft YaHei"/>
                <a:cs typeface="Montserrat"/>
              </a:rPr>
              <a:t>■ </a:t>
            </a:r>
            <a:r>
              <a:rPr sz="10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外周带，≈ 20 g，不予切除     </a:t>
            </a:r>
            <a:r>
              <a:rPr sz="1000" b="0" lang="zh-CN">
                <a:solidFill>
                  <a:srgbClr val="7D8893"/>
                </a:solidFill>
                <a:latin typeface="Montserrat"/>
                <a:ea typeface="Microsoft YaHei"/>
                <a:cs typeface="Montserrat"/>
              </a:rPr>
              <a:t>■ </a:t>
            </a:r>
            <a:r>
              <a:rPr sz="10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26 Fr 镜鞘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1080" y="2057400"/>
            <a:ext cx="30175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lang="zh-CN">
                <a:solidFill>
                  <a:srgbClr val="3C3D40"/>
                </a:solidFill>
                <a:latin typeface="Montserrat"/>
                <a:ea typeface="Microsoft YaHei"/>
                <a:cs typeface="Montserrat"/>
              </a:rPr>
              <a:t>×48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41080" y="2624328"/>
            <a:ext cx="3017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剜除腺瘤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41080" y="3136391"/>
            <a:ext cx="3017520" cy="13716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41080" y="3383280"/>
            <a:ext cx="30175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lang="zh-CN">
                <a:solidFill>
                  <a:srgbClr val="007A78"/>
                </a:solidFill>
                <a:latin typeface="Montserrat"/>
                <a:ea typeface="Microsoft YaHei"/>
                <a:cs typeface="Montserrat"/>
              </a:rPr>
              <a:t>×13.2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41080" y="3950208"/>
            <a:ext cx="3017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腺瘤-包膜平面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641080" y="4462272"/>
            <a:ext cx="3017520" cy="13716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41080" y="4709160"/>
            <a:ext cx="30175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×2.6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41080" y="5276088"/>
            <a:ext cx="3017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直径与长度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641080" y="5788152"/>
            <a:ext cx="3017520" cy="13716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753035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914400"/>
            <a:ext cx="110944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lang="zh-CN">
                <a:solidFill>
                  <a:srgbClr val="007A78"/>
                </a:solidFill>
                <a:latin typeface="Montserrat"/>
                <a:ea typeface="Microsoft YaHei"/>
                <a:cs typeface="Montserrat"/>
              </a:rPr>
              <a:t>与体积无关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9441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0" lang="zh-CN">
                <a:solidFill>
                  <a:srgbClr val="3C3D40"/>
                </a:solidFill>
                <a:latin typeface="Montserrat"/>
                <a:ea typeface="Microsoft YaHei"/>
                <a:cs typeface="Montserrat"/>
              </a:rPr>
              <a:t>各项指标如何增长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4415" cy="18288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lang="zh-CN">
                <a:solidFill>
                  <a:srgbClr val="75767A"/>
                </a:solidFill>
                <a:hlinkClick r:id="rId3"/>
                <a:latin typeface="Montserrat"/>
                <a:ea typeface="Microsoft YaHei"/>
                <a:cs typeface="Montserrat"/>
              </a:rPr>
              <a:t>https://holep.icua.es/3d/zh/</a:t>
            </a:r>
            <a:r>
              <a:rPr sz="9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  ·  Dr. Fernando Gómez Sancha · ICUA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2823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9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3 /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828800"/>
            <a:ext cx="11094415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相对于 30 cc 前列腺的倍数，该前列腺仅含约 10 cc 腺瘤。切除的腺瘤急剧上升；平面面积平缓增加；直径几乎不变。</a:t>
            </a:r>
          </a:p>
        </p:txBody>
      </p:sp>
      <p:pic>
        <p:nvPicPr>
          <p:cNvPr id="9" name="Picture 8" descr="zh-cur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2727" y="2468880"/>
            <a:ext cx="6746240" cy="37947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753035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914400"/>
            <a:ext cx="110944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lang="zh-CN">
                <a:solidFill>
                  <a:srgbClr val="007A78"/>
                </a:solidFill>
                <a:latin typeface="Montserrat"/>
                <a:ea typeface="Microsoft YaHei"/>
                <a:cs typeface="Montserrat"/>
              </a:rPr>
              <a:t>与体积无关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9441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0" lang="zh-CN">
                <a:solidFill>
                  <a:srgbClr val="3C3D40"/>
                </a:solidFill>
                <a:latin typeface="Montserrat"/>
                <a:ea typeface="Microsoft YaHei"/>
                <a:cs typeface="Montserrat"/>
              </a:rPr>
              <a:t>每 cc 腺瘤对应的平面面积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4415" cy="18288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lang="zh-CN">
                <a:solidFill>
                  <a:srgbClr val="75767A"/>
                </a:solidFill>
                <a:hlinkClick r:id="rId3"/>
                <a:latin typeface="Montserrat"/>
                <a:ea typeface="Microsoft YaHei"/>
                <a:cs typeface="Montserrat"/>
              </a:rPr>
              <a:t>https://holep.icua.es/3d/zh/</a:t>
            </a:r>
            <a:r>
              <a:rPr sz="9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  ·  Dr. Fernando Gómez Sancha · ICUA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2823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9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4 /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828800"/>
            <a:ext cx="11094415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前列腺越大，每剜除 1 cc 腺瘤所需剥离的面积越小。500 cc 腺体每 cc 所需的剥离面积约为 30 cc 腺体的四分之一。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2743200"/>
          <a:ext cx="11094415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9069"/>
                <a:gridCol w="1849069"/>
                <a:gridCol w="1849069"/>
                <a:gridCol w="1849069"/>
                <a:gridCol w="1849069"/>
                <a:gridCol w="184907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100" b="1" lang="zh-CN">
                          <a:solidFill>
                            <a:srgbClr val="75767A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总体积</a:t>
                      </a:r>
                    </a:p>
                  </a:txBody>
                  <a:tcPr marL="91440" marR="91440" anchor="ctr">
                    <a:solidFill>
                      <a:srgbClr val="F2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lang="zh-CN">
                          <a:solidFill>
                            <a:srgbClr val="75767A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腺瘤</a:t>
                      </a:r>
                    </a:p>
                  </a:txBody>
                  <a:tcPr marL="91440" marR="91440" anchor="ctr">
                    <a:solidFill>
                      <a:srgbClr val="F2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lang="zh-CN">
                          <a:solidFill>
                            <a:srgbClr val="75767A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平面面积</a:t>
                      </a:r>
                    </a:p>
                  </a:txBody>
                  <a:tcPr marL="91440" marR="91440" anchor="ctr">
                    <a:solidFill>
                      <a:srgbClr val="F2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lang="zh-CN">
                          <a:solidFill>
                            <a:srgbClr val="75767A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每 cc 腺瘤平面面积</a:t>
                      </a:r>
                    </a:p>
                  </a:txBody>
                  <a:tcPr marL="91440" marR="91440" anchor="ctr">
                    <a:solidFill>
                      <a:srgbClr val="F2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lang="zh-CN">
                          <a:solidFill>
                            <a:srgbClr val="75767A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腺瘤 ×</a:t>
                      </a:r>
                    </a:p>
                  </a:txBody>
                  <a:tcPr marL="91440" marR="91440" anchor="ctr">
                    <a:solidFill>
                      <a:srgbClr val="F2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 lang="zh-CN">
                          <a:solidFill>
                            <a:srgbClr val="75767A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平面 ×</a:t>
                      </a:r>
                    </a:p>
                  </a:txBody>
                  <a:tcPr marL="91440" marR="91440" anchor="ctr">
                    <a:solidFill>
                      <a:srgbClr val="F2F5F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30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10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23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lang="zh-CN">
                          <a:solidFill>
                            <a:srgbClr val="007A78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2.26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×1.0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lang="zh-CN">
                          <a:solidFill>
                            <a:srgbClr val="007A78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×1.0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80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60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74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lang="zh-CN">
                          <a:solidFill>
                            <a:srgbClr val="007A78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1.24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×6.0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lang="zh-CN">
                          <a:solidFill>
                            <a:srgbClr val="007A78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×3.3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150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130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125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lang="zh-CN">
                          <a:solidFill>
                            <a:srgbClr val="007A78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0.96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×13.0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lang="zh-CN">
                          <a:solidFill>
                            <a:srgbClr val="007A78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×5.5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214 cc</a:t>
                      </a:r>
                    </a:p>
                  </a:txBody>
                  <a:tcPr marL="91440" marR="91440" anchor="ctr">
                    <a:solidFill>
                      <a:srgbClr val="E3F4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194 cc</a:t>
                      </a:r>
                    </a:p>
                  </a:txBody>
                  <a:tcPr marL="91440" marR="91440" anchor="ctr">
                    <a:solidFill>
                      <a:srgbClr val="E3F4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163 cm²</a:t>
                      </a:r>
                    </a:p>
                  </a:txBody>
                  <a:tcPr marL="91440" marR="91440" anchor="ctr">
                    <a:solidFill>
                      <a:srgbClr val="E3F4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lang="zh-CN">
                          <a:solidFill>
                            <a:srgbClr val="007A78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0.84 cm²</a:t>
                      </a:r>
                    </a:p>
                  </a:txBody>
                  <a:tcPr marL="91440" marR="91440" anchor="ctr">
                    <a:solidFill>
                      <a:srgbClr val="E3F4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×19.4</a:t>
                      </a:r>
                    </a:p>
                  </a:txBody>
                  <a:tcPr marL="91440" marR="91440" anchor="ctr">
                    <a:solidFill>
                      <a:srgbClr val="E3F4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lang="zh-CN">
                          <a:solidFill>
                            <a:srgbClr val="007A78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×7.2</a:t>
                      </a:r>
                    </a:p>
                  </a:txBody>
                  <a:tcPr marL="91440" marR="91440" anchor="ctr">
                    <a:solidFill>
                      <a:srgbClr val="E3F4F4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300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280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208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lang="zh-CN">
                          <a:solidFill>
                            <a:srgbClr val="007A78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0.74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×28.0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lang="zh-CN">
                          <a:solidFill>
                            <a:srgbClr val="007A78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×9.2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500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480 cc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298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lang="zh-CN">
                          <a:solidFill>
                            <a:srgbClr val="007A78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0.62 cm²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 lang="zh-CN">
                          <a:solidFill>
                            <a:srgbClr val="3C3D40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×48.0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 lang="zh-CN">
                          <a:solidFill>
                            <a:srgbClr val="007A78"/>
                          </a:solidFill>
                          <a:latin typeface="Montserrat"/>
                          <a:ea typeface="Microsoft YaHei"/>
                          <a:cs typeface="Montserrat"/>
                        </a:rPr>
                        <a:t>×13.2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753035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914400"/>
            <a:ext cx="110944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lang="zh-CN">
                <a:solidFill>
                  <a:srgbClr val="007A78"/>
                </a:solidFill>
                <a:latin typeface="Montserrat"/>
                <a:ea typeface="Microsoft YaHei"/>
                <a:cs typeface="Montserrat"/>
              </a:rPr>
              <a:t>中叶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9441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0" lang="zh-CN">
                <a:solidFill>
                  <a:srgbClr val="3C3D40"/>
                </a:solidFill>
                <a:latin typeface="Montserrat"/>
                <a:ea typeface="Microsoft YaHei"/>
                <a:cs typeface="Montserrat"/>
              </a:rPr>
              <a:t>总体积与中叶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4415" cy="18288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lang="zh-CN">
                <a:solidFill>
                  <a:srgbClr val="75767A"/>
                </a:solidFill>
                <a:hlinkClick r:id="rId3"/>
                <a:latin typeface="Montserrat"/>
                <a:ea typeface="Microsoft YaHei"/>
                <a:cs typeface="Montserrat"/>
              </a:rPr>
              <a:t>https://holep.icua.es/3d/zh/</a:t>
            </a:r>
            <a:r>
              <a:rPr sz="9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  ·  Dr. Fernando Gómez Sancha · ICUA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2823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9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5 /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828800"/>
            <a:ext cx="1109441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25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请选择侧叶体积和中叶体积。中叶向膀胱腔内生长，表面覆盖尿路上皮，只有其位于膀胱颈的基底部会增加剥离平面。因此，在总体积相同的情况下，伴有大中叶的前列腺需要剥离的平面少于无中叶者。</a:t>
            </a:r>
          </a:p>
        </p:txBody>
      </p:sp>
      <p:pic>
        <p:nvPicPr>
          <p:cNvPr id="9" name="Picture 8" descr="zh-m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2788920"/>
            <a:ext cx="6309360" cy="35490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15200" y="2880360"/>
            <a:ext cx="42976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lang="zh-CN">
                <a:solidFill>
                  <a:srgbClr val="007A78"/>
                </a:solidFill>
                <a:latin typeface="Montserrat"/>
                <a:ea typeface="Microsoft YaHei"/>
                <a:cs typeface="Montserrat"/>
              </a:rPr>
              <a:t>+4.5 cm²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0" y="3447288"/>
            <a:ext cx="42976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膀胱颈处基底：增加的剥离面积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00" y="3959352"/>
            <a:ext cx="4297680" cy="13716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0" y="4206240"/>
            <a:ext cx="429768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400" b="0" lang="zh-CN">
                <a:solidFill>
                  <a:srgbClr val="3C3D40"/>
                </a:solidFill>
                <a:latin typeface="Montserrat"/>
                <a:ea typeface="Microsoft YaHei"/>
                <a:cs typeface="Montserrat"/>
              </a:rPr>
              <a:t>163 → 144 cm²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0" y="4773168"/>
            <a:ext cx="42976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剥离面积 · 214 cc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0" y="5285231"/>
            <a:ext cx="4297680" cy="13716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0" y="5486400"/>
            <a:ext cx="4297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lang="zh-CN">
                <a:solidFill>
                  <a:srgbClr val="D8A39C"/>
                </a:solidFill>
                <a:latin typeface="Montserrat"/>
                <a:ea typeface="Microsoft YaHei"/>
                <a:cs typeface="Montserrat"/>
              </a:rPr>
              <a:t>■ </a:t>
            </a:r>
            <a:r>
              <a:rPr sz="10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中叶，覆盖尿路上皮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753035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914400"/>
            <a:ext cx="110944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lang="zh-CN">
                <a:solidFill>
                  <a:srgbClr val="007A78"/>
                </a:solidFill>
                <a:latin typeface="Montserrat"/>
                <a:ea typeface="Microsoft YaHei"/>
                <a:cs typeface="Montserrat"/>
              </a:rPr>
              <a:t>与体积无关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9441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0" lang="zh-CN">
                <a:solidFill>
                  <a:srgbClr val="3C3D40"/>
                </a:solidFill>
                <a:latin typeface="Montserrat"/>
                <a:ea typeface="Microsoft YaHei"/>
                <a:cs typeface="Montserrat"/>
              </a:rPr>
              <a:t>方法与假设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4415" cy="18288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lang="zh-CN">
                <a:solidFill>
                  <a:srgbClr val="75767A"/>
                </a:solidFill>
                <a:hlinkClick r:id="rId3"/>
                <a:latin typeface="Montserrat"/>
                <a:ea typeface="Microsoft YaHei"/>
                <a:cs typeface="Montserrat"/>
              </a:rPr>
              <a:t>https://holep.icua.es/3d/zh/</a:t>
            </a:r>
            <a:r>
              <a:rPr sz="9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  ·  Dr. Fernando Gómez Sancha · ICUA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2823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9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6 /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920240"/>
            <a:ext cx="531860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300"/>
              </a:spcAft>
            </a:pPr>
            <a:r>
              <a:rPr sz="1200" b="1" lang="zh-CN">
                <a:solidFill>
                  <a:srgbClr val="007A78"/>
                </a:solidFill>
                <a:latin typeface="Montserrat"/>
                <a:ea typeface="Microsoft YaHei"/>
                <a:cs typeface="Montserrat"/>
              </a:rPr>
              <a:t>外周带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 lang="zh-CN">
                <a:solidFill>
                  <a:srgbClr val="3C3D40"/>
                </a:solidFill>
                <a:latin typeface="Montserrat"/>
                <a:ea typeface="Microsoft YaHei"/>
                <a:cs typeface="Montserrat"/>
              </a:rPr>
              <a:t>外周带即外科包膜，不予剜除。假定每个前列腺的外周带重约 20 g：腺瘤为总体积减去 20 cc，剜除平面即该腺瘤的表面。因此，合理的比较对象是切除的腺瘤，而非总体积。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337560"/>
            <a:ext cx="531860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300"/>
              </a:spcAft>
            </a:pPr>
            <a:r>
              <a:rPr sz="1200" b="1" lang="zh-CN">
                <a:solidFill>
                  <a:srgbClr val="007A78"/>
                </a:solidFill>
                <a:latin typeface="Montserrat"/>
                <a:ea typeface="Microsoft YaHei"/>
                <a:cs typeface="Montserrat"/>
              </a:rPr>
              <a:t>体积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 lang="zh-CN">
                <a:solidFill>
                  <a:srgbClr val="3C3D40"/>
                </a:solidFill>
                <a:latin typeface="Montserrat"/>
                <a:ea typeface="Microsoft YaHei"/>
                <a:cs typeface="Montserrat"/>
              </a:rPr>
              <a:t>超声椭球体公式：V = d1 × d2 × d3 × 0.52。为单独考察体积的影响，采用三个直径相等的等效前列腺。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4754880"/>
            <a:ext cx="531860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300"/>
              </a:spcAft>
            </a:pPr>
            <a:r>
              <a:rPr sz="1200" b="1" lang="zh-CN">
                <a:solidFill>
                  <a:srgbClr val="007A78"/>
                </a:solidFill>
                <a:latin typeface="Montserrat"/>
                <a:ea typeface="Microsoft YaHei"/>
                <a:cs typeface="Montserrat"/>
              </a:rPr>
              <a:t>剥离平面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 lang="zh-CN">
                <a:solidFill>
                  <a:srgbClr val="3C3D40"/>
                </a:solidFill>
                <a:latin typeface="Montserrat"/>
                <a:ea typeface="Microsoft YaHei"/>
                <a:cs typeface="Montserrat"/>
              </a:rPr>
              <a:t>以腺瘤表面积近似：S = π × d²。只要形状不变，任何几何体都遵循同一规律：表面积与 d² 成正比，体积与 d³ 成正比。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24447" y="1920240"/>
            <a:ext cx="531860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300"/>
              </a:spcAft>
            </a:pPr>
            <a:r>
              <a:rPr sz="1200" b="1" lang="zh-CN">
                <a:solidFill>
                  <a:srgbClr val="007A78"/>
                </a:solidFill>
                <a:latin typeface="Montserrat"/>
                <a:ea typeface="Microsoft YaHei"/>
                <a:cs typeface="Montserrat"/>
              </a:rPr>
              <a:t>模型局限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 lang="zh-CN">
                <a:solidFill>
                  <a:srgbClr val="3C3D40"/>
                </a:solidFill>
                <a:latin typeface="Montserrat"/>
                <a:ea typeface="Microsoft YaHei"/>
                <a:cs typeface="Montserrat"/>
              </a:rPr>
              <a:t>大体积前列腺常呈长形且不对称，这会改变绝对数值，但不改变增长规律。组织粉碎的工作量确实随体积增加；本页仅讨论剜除。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24447" y="3337560"/>
            <a:ext cx="531860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300"/>
              </a:spcAft>
            </a:pPr>
            <a:r>
              <a:rPr sz="1200" b="1" lang="zh-CN">
                <a:solidFill>
                  <a:srgbClr val="007A78"/>
                </a:solidFill>
                <a:latin typeface="Montserrat"/>
                <a:ea typeface="Microsoft YaHei"/>
                <a:cs typeface="Montserrat"/>
              </a:rPr>
              <a:t>中叶</a:t>
            </a:r>
          </a:p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 lang="zh-CN">
                <a:solidFill>
                  <a:srgbClr val="3C3D40"/>
                </a:solidFill>
                <a:latin typeface="Montserrat"/>
                <a:ea typeface="Microsoft YaHei"/>
                <a:cs typeface="Montserrat"/>
              </a:rPr>
              <a:t>以半径 1.2 cm 的基底经膀胱颈突出的球体。这是一种简化：部分腺体的蒂部会随体积增大而增宽。大中叶可能妨碍膀胱颈的视野，或靠近输尿管口；本模型仅涉及剥离平面。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753035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914400"/>
            <a:ext cx="110944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lang="zh-CN">
                <a:solidFill>
                  <a:srgbClr val="007A78"/>
                </a:solidFill>
                <a:latin typeface="Montserrat"/>
                <a:ea typeface="Microsoft YaHei"/>
                <a:cs typeface="Montserrat"/>
              </a:rPr>
              <a:t>了解更多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9441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800" b="0" lang="zh-CN">
                <a:solidFill>
                  <a:srgbClr val="3C3D40"/>
                </a:solidFill>
                <a:latin typeface="Montserrat"/>
                <a:ea typeface="Microsoft YaHei"/>
                <a:cs typeface="Montserrat"/>
              </a:rPr>
              <a:t>HoLEP 视频与指南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6355080"/>
            <a:ext cx="11094415" cy="18288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900" b="0" lang="zh-CN">
                <a:solidFill>
                  <a:srgbClr val="75767A"/>
                </a:solidFill>
                <a:hlinkClick r:id="rId3"/>
                <a:latin typeface="Montserrat"/>
                <a:ea typeface="Microsoft YaHei"/>
                <a:cs typeface="Montserrat"/>
              </a:rPr>
              <a:t>https://holep.icua.es/3d/zh/</a:t>
            </a:r>
            <a:r>
              <a:rPr sz="9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  ·  Dr. Fernando Gómez Sancha · ICUA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8655" y="6428232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9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7 / 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82880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ICUA 为患者和泌尿外科医生提供的资料。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2423160"/>
            <a:ext cx="3515258" cy="45720"/>
          </a:xfrm>
          <a:prstGeom prst="rect">
            <a:avLst/>
          </a:prstGeom>
          <a:solidFill>
            <a:srgbClr val="00A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468880"/>
            <a:ext cx="3515258" cy="1600200"/>
          </a:xfrm>
          <a:prstGeom prst="rect">
            <a:avLst/>
          </a:prstGeom>
          <a:solidFill>
            <a:srgbClr val="F2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606040"/>
            <a:ext cx="3149498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lang="zh-CN">
                <a:solidFill>
                  <a:srgbClr val="3C3D40"/>
                </a:solidFill>
                <a:latin typeface="Montserrat"/>
                <a:ea typeface="Microsoft YaHei"/>
                <a:cs typeface="Montserrat"/>
              </a:rPr>
              <a:t>患者指南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1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关于 HoLEP 及术后康复的可下载指南。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lang="zh-CN">
                <a:solidFill>
                  <a:srgbClr val="007A78"/>
                </a:solidFill>
                <a:hlinkClick r:id="rId4"/>
                <a:latin typeface="Montserrat"/>
                <a:ea typeface="Microsoft YaHei"/>
                <a:cs typeface="Montserrat"/>
              </a:rPr>
              <a:t>holep.icua.es/zh.html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38218" y="2423160"/>
            <a:ext cx="3515258" cy="45720"/>
          </a:xfrm>
          <a:prstGeom prst="rect">
            <a:avLst/>
          </a:prstGeom>
          <a:solidFill>
            <a:srgbClr val="D9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38218" y="2468880"/>
            <a:ext cx="3515258" cy="1600200"/>
          </a:xfrm>
          <a:prstGeom prst="rect">
            <a:avLst/>
          </a:prstGeom>
          <a:solidFill>
            <a:srgbClr val="F2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1098" y="2606040"/>
            <a:ext cx="3149498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lang="zh-CN">
                <a:solidFill>
                  <a:srgbClr val="3C3D40"/>
                </a:solidFill>
                <a:latin typeface="Montserrat"/>
                <a:ea typeface="Microsoft YaHei"/>
                <a:cs typeface="Montserrat"/>
              </a:rPr>
              <a:t>患者教育视频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1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关于手术与康复的简短讲解。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暂不可用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27796" y="2423160"/>
            <a:ext cx="3515258" cy="45720"/>
          </a:xfrm>
          <a:prstGeom prst="rect">
            <a:avLst/>
          </a:prstGeom>
          <a:solidFill>
            <a:srgbClr val="00A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27796" y="2468880"/>
            <a:ext cx="3515258" cy="1600200"/>
          </a:xfrm>
          <a:prstGeom prst="rect">
            <a:avLst/>
          </a:prstGeom>
          <a:solidFill>
            <a:srgbClr val="F2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10676" y="2606040"/>
            <a:ext cx="3149498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lang="zh-CN">
                <a:solidFill>
                  <a:srgbClr val="3C3D40"/>
                </a:solidFill>
                <a:latin typeface="Montserrat"/>
                <a:ea typeface="Microsoft YaHei"/>
                <a:cs typeface="Montserrat"/>
              </a:rPr>
              <a:t>En bloc HoLEP 视频库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1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整块 HoLEP 手术视频，面向泌尿外科医生。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lang="zh-CN">
                <a:solidFill>
                  <a:srgbClr val="007A78"/>
                </a:solidFill>
                <a:hlinkClick r:id="rId5"/>
                <a:latin typeface="Montserrat"/>
                <a:ea typeface="Microsoft YaHei"/>
                <a:cs typeface="Montserrat"/>
              </a:rPr>
              <a:t>holep.icua.es/shipin-ku/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4434840"/>
            <a:ext cx="11094415" cy="1097280"/>
          </a:xfrm>
          <a:prstGeom prst="rect">
            <a:avLst/>
          </a:prstGeom>
          <a:solidFill>
            <a:srgbClr val="F2F5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4572000"/>
            <a:ext cx="1063721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 lang="zh-CN">
                <a:solidFill>
                  <a:srgbClr val="3C3D40"/>
                </a:solidFill>
                <a:latin typeface="Montserrat"/>
                <a:ea typeface="Microsoft YaHei"/>
                <a:cs typeface="Montserrat"/>
              </a:rPr>
              <a:t>基于几何模型的教育资料，不能替代您向泌尿外科医生咨询。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0" lang="zh-CN">
                <a:solidFill>
                  <a:srgbClr val="75767A"/>
                </a:solidFill>
                <a:latin typeface="Montserrat"/>
                <a:ea typeface="Microsoft YaHei"/>
                <a:cs typeface="Montserrat"/>
              </a:rPr>
              <a:t>可免费用于教学与科普，请注明出处：ICUA · holep.icua.es/3d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571500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lang="zh-CN">
                <a:solidFill>
                  <a:srgbClr val="007A78"/>
                </a:solidFill>
                <a:hlinkClick r:id="rId3"/>
                <a:latin typeface="Montserrat"/>
                <a:ea typeface="Microsoft YaHei"/>
                <a:cs typeface="Montserrat"/>
              </a:rPr>
              <a:t>https://holep.icua.es/3d/zh/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A78"/>
      </a:hlink>
      <a:folHlink>
        <a:srgbClr val="007A7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HoLEP：前列腺体积与剜除平面</dc:title>
  <dc:subject/>
  <dc:creator>Dr. Fernando Gómez Sancha · ICUA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zh-Hans</dc:language>
</cp:coreProperties>
</file>